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6"/>
  </p:notesMasterIdLst>
  <p:sldIdLst>
    <p:sldId id="256" r:id="rId2"/>
    <p:sldId id="358" r:id="rId3"/>
    <p:sldId id="397" r:id="rId4"/>
    <p:sldId id="399" r:id="rId5"/>
    <p:sldId id="400" r:id="rId6"/>
    <p:sldId id="398" r:id="rId7"/>
    <p:sldId id="359" r:id="rId8"/>
    <p:sldId id="360" r:id="rId9"/>
    <p:sldId id="361" r:id="rId10"/>
    <p:sldId id="401" r:id="rId11"/>
    <p:sldId id="402" r:id="rId12"/>
    <p:sldId id="362" r:id="rId13"/>
    <p:sldId id="363" r:id="rId14"/>
    <p:sldId id="364" r:id="rId15"/>
    <p:sldId id="403" r:id="rId16"/>
    <p:sldId id="40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405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2" r:id="rId46"/>
    <p:sldId id="393" r:id="rId47"/>
    <p:sldId id="394" r:id="rId48"/>
    <p:sldId id="395" r:id="rId49"/>
    <p:sldId id="396" r:id="rId50"/>
    <p:sldId id="406" r:id="rId51"/>
    <p:sldId id="407" r:id="rId52"/>
    <p:sldId id="408" r:id="rId53"/>
    <p:sldId id="424" r:id="rId54"/>
    <p:sldId id="425" r:id="rId55"/>
    <p:sldId id="409" r:id="rId56"/>
    <p:sldId id="410" r:id="rId57"/>
    <p:sldId id="411" r:id="rId58"/>
    <p:sldId id="412" r:id="rId59"/>
    <p:sldId id="413" r:id="rId60"/>
    <p:sldId id="414" r:id="rId61"/>
    <p:sldId id="415" r:id="rId62"/>
    <p:sldId id="416" r:id="rId63"/>
    <p:sldId id="417" r:id="rId64"/>
    <p:sldId id="418" r:id="rId65"/>
    <p:sldId id="419" r:id="rId66"/>
    <p:sldId id="420" r:id="rId67"/>
    <p:sldId id="421" r:id="rId68"/>
    <p:sldId id="422" r:id="rId69"/>
    <p:sldId id="426" r:id="rId70"/>
    <p:sldId id="427" r:id="rId71"/>
    <p:sldId id="428" r:id="rId72"/>
    <p:sldId id="429" r:id="rId73"/>
    <p:sldId id="430" r:id="rId74"/>
    <p:sldId id="431" r:id="rId75"/>
    <p:sldId id="432" r:id="rId76"/>
    <p:sldId id="433" r:id="rId77"/>
    <p:sldId id="434" r:id="rId78"/>
    <p:sldId id="435" r:id="rId79"/>
    <p:sldId id="436" r:id="rId80"/>
    <p:sldId id="437" r:id="rId81"/>
    <p:sldId id="438" r:id="rId82"/>
    <p:sldId id="439" r:id="rId83"/>
    <p:sldId id="440" r:id="rId84"/>
    <p:sldId id="441" r:id="rId85"/>
    <p:sldId id="442" r:id="rId86"/>
    <p:sldId id="443" r:id="rId87"/>
    <p:sldId id="444" r:id="rId88"/>
    <p:sldId id="445" r:id="rId89"/>
    <p:sldId id="446" r:id="rId90"/>
    <p:sldId id="447" r:id="rId91"/>
    <p:sldId id="448" r:id="rId92"/>
    <p:sldId id="449" r:id="rId93"/>
    <p:sldId id="450" r:id="rId94"/>
    <p:sldId id="451" r:id="rId95"/>
    <p:sldId id="452" r:id="rId96"/>
    <p:sldId id="453" r:id="rId97"/>
    <p:sldId id="454" r:id="rId98"/>
    <p:sldId id="455" r:id="rId99"/>
    <p:sldId id="456" r:id="rId100"/>
    <p:sldId id="457" r:id="rId101"/>
    <p:sldId id="458" r:id="rId102"/>
    <p:sldId id="459" r:id="rId103"/>
    <p:sldId id="460" r:id="rId104"/>
    <p:sldId id="462" r:id="rId105"/>
    <p:sldId id="463" r:id="rId106"/>
    <p:sldId id="464" r:id="rId107"/>
    <p:sldId id="465" r:id="rId108"/>
    <p:sldId id="461" r:id="rId109"/>
    <p:sldId id="466" r:id="rId110"/>
    <p:sldId id="467" r:id="rId111"/>
    <p:sldId id="468" r:id="rId112"/>
    <p:sldId id="469" r:id="rId113"/>
    <p:sldId id="470" r:id="rId114"/>
    <p:sldId id="471" r:id="rId115"/>
    <p:sldId id="473" r:id="rId116"/>
    <p:sldId id="474" r:id="rId117"/>
    <p:sldId id="475" r:id="rId118"/>
    <p:sldId id="476" r:id="rId119"/>
    <p:sldId id="477" r:id="rId120"/>
    <p:sldId id="472" r:id="rId121"/>
    <p:sldId id="478" r:id="rId122"/>
    <p:sldId id="479" r:id="rId123"/>
    <p:sldId id="480" r:id="rId124"/>
    <p:sldId id="481" r:id="rId125"/>
    <p:sldId id="482" r:id="rId126"/>
    <p:sldId id="483" r:id="rId127"/>
    <p:sldId id="485" r:id="rId128"/>
    <p:sldId id="486" r:id="rId129"/>
    <p:sldId id="487" r:id="rId130"/>
    <p:sldId id="488" r:id="rId131"/>
    <p:sldId id="489" r:id="rId132"/>
    <p:sldId id="490" r:id="rId133"/>
    <p:sldId id="491" r:id="rId134"/>
    <p:sldId id="500" r:id="rId135"/>
    <p:sldId id="492" r:id="rId136"/>
    <p:sldId id="493" r:id="rId137"/>
    <p:sldId id="494" r:id="rId138"/>
    <p:sldId id="495" r:id="rId139"/>
    <p:sldId id="496" r:id="rId140"/>
    <p:sldId id="497" r:id="rId141"/>
    <p:sldId id="498" r:id="rId142"/>
    <p:sldId id="499" r:id="rId143"/>
    <p:sldId id="484" r:id="rId144"/>
    <p:sldId id="423" r:id="rId14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251673D-1BD5-4C1C-A773-8B52ADC87EF0}">
          <p14:sldIdLst>
            <p14:sldId id="256"/>
            <p14:sldId id="358"/>
            <p14:sldId id="397"/>
            <p14:sldId id="399"/>
            <p14:sldId id="400"/>
            <p14:sldId id="398"/>
            <p14:sldId id="359"/>
            <p14:sldId id="360"/>
            <p14:sldId id="361"/>
            <p14:sldId id="401"/>
            <p14:sldId id="402"/>
            <p14:sldId id="362"/>
            <p14:sldId id="363"/>
            <p14:sldId id="364"/>
            <p14:sldId id="403"/>
            <p14:sldId id="40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405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406"/>
            <p14:sldId id="407"/>
            <p14:sldId id="408"/>
            <p14:sldId id="424"/>
            <p14:sldId id="425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2"/>
            <p14:sldId id="463"/>
            <p14:sldId id="464"/>
            <p14:sldId id="465"/>
            <p14:sldId id="461"/>
            <p14:sldId id="466"/>
            <p14:sldId id="467"/>
            <p14:sldId id="468"/>
            <p14:sldId id="469"/>
            <p14:sldId id="470"/>
            <p14:sldId id="471"/>
            <p14:sldId id="473"/>
            <p14:sldId id="474"/>
            <p14:sldId id="475"/>
            <p14:sldId id="476"/>
            <p14:sldId id="477"/>
            <p14:sldId id="472"/>
            <p14:sldId id="478"/>
            <p14:sldId id="479"/>
            <p14:sldId id="480"/>
            <p14:sldId id="481"/>
            <p14:sldId id="482"/>
            <p14:sldId id="483"/>
            <p14:sldId id="485"/>
            <p14:sldId id="486"/>
            <p14:sldId id="487"/>
            <p14:sldId id="488"/>
            <p14:sldId id="489"/>
            <p14:sldId id="490"/>
            <p14:sldId id="491"/>
            <p14:sldId id="500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484"/>
            <p14:sldId id="4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B587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21" autoAdjust="0"/>
    <p:restoredTop sz="94660"/>
  </p:normalViewPr>
  <p:slideViewPr>
    <p:cSldViewPr snapToGrid="0">
      <p:cViewPr varScale="1">
        <p:scale>
          <a:sx n="66" d="100"/>
          <a:sy n="66" d="100"/>
        </p:scale>
        <p:origin x="53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BB08-3E43-4407-89EB-5C767B6E9C89}" type="datetimeFigureOut">
              <a:rPr lang="uk-UA" smtClean="0"/>
              <a:t>14.04.2024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39448-0C3E-42FD-AA20-A8151A79FB0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27946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B792FA-4CD1-43EC-8C6A-9ACEA403F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BFE6488-D094-4CF9-AC76-9691F6EBA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C5D1FB-40FB-4F8B-95F7-CD7D11F3E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5FA82F-3367-407C-A78E-B91CECD03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667580-0969-4DCC-8C70-57EF15C86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125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61CFC1-EC7D-456E-A7FE-A268D3EC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84193D-2BC9-4C8F-BF87-95BB8F207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2D9A51-5C74-4FD8-BC7E-F511119C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F1E9B9-577A-4788-AA8C-7FE8E8D6D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FA4A6B-8780-4473-A6FB-3504C204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918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5CF2B1-A946-4D76-AD66-EE93B11BFE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65F272-4972-4F0F-91D9-CA302DDC6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9FE06C-A9B9-4B3A-AB47-83C2C167B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A25E1D-D0A1-423D-BA35-EC250EFCD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21386A-F067-4EE5-AAE2-BEC05BA6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88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BB600C-FBA6-4A10-AF11-D124F320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1658C-3525-4E72-B8B9-0827C6367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E965E7-F516-48E2-9FD7-DD82FFCE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18CE6F-7323-48AD-8B4C-863CD398E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371FF7-EADB-4541-92C7-692E081CD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209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761F5-C045-4682-9F0F-12ABD79A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52EE54-31BC-4163-A702-9E6D696B8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946EF0-1C9C-4F55-912E-D750EAF59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1D79D7-6583-47CB-8DA8-915221C84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D7001A-4009-482F-B89D-9F8C2F86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194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480C9B-F614-4CD0-9821-9A7AD06C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60C5B9-5D9B-4235-985A-A2B6A8C09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23122F-47B1-46B5-A5CB-E105BC6D7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1A35C4-42F2-485E-B663-31FBBE55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38A644-07AC-48A0-A54C-7BB739D9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8EC37C-4E06-4F37-95E0-2807F3BC2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025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74E13-CE24-4FE8-BAA9-DD45FDE19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AA01F2-CCF0-48C8-9E46-2195419B3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6BA27FC-F68E-427D-898C-4967ABE41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CBDE1E-3871-4BD6-9A45-68174EE91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88D7A51-D942-481E-87A1-3712AD3B12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FAAF695-A901-4515-938B-62F45585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50B1641-E824-4174-9A11-CE4844F5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A55D279-F28B-42E9-B77D-9D3565C0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569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BD8FB-D5CD-4C0C-B1C8-E6F7B6E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3A5B80-3602-4693-A4EB-C8B8CAEC4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557CE3-B615-468C-88FD-70132ADD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8C4D1A2-B0E2-4DD2-89AD-9186036B3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3864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CA420D8-1B9D-47CF-A39B-BED44131F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62B9885-754E-4332-8F8E-C3E54368F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69BF2-EA99-45C0-B242-BA41AB5A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0384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E6B7C3-B5F0-46E7-8FF7-A133F3F9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6B1C62-78FF-45C4-A4B3-34589A7D8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CEF461-BF91-49F3-B354-016332DC0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AB141B-9670-4C21-8335-7715A5DC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D990B3-84F4-428A-859B-A363C830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5B95FF-78DB-48C2-84B4-9D6846EE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86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413616-8036-404C-99E4-A7F5E3C6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BDBFCAA-6646-4519-B492-A5E3A01C2D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0180CF1-AD70-4FA1-B7BD-300728B13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2BD365A-5755-4A0F-8FC5-15CC6F55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B1F810-688C-410C-BC24-830B0AF2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9E8378-46FE-4E3D-86FD-D6CFF99F3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6073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E93F78-56C7-4C2D-B624-DB38497A6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A1F43B-301B-4506-B5A0-F4A55F8BA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6CCC5C-83CE-4DD8-A169-2A25E31A4A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94769-279B-4F56-A258-1626BE02FB52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04AAAF-C51E-4D0C-98B2-E7205DA7E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4A6EDF-DFAA-44B5-A1A4-ED3ED32833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27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ru-ru/cpp/cpp/dynamic-cast-operator?view=msvc-160&amp;viewFallbackFrom=vs-2019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357E4A-D881-4CCA-AA6B-FD06D32CA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2000" cy="2619058"/>
          </a:xfrm>
        </p:spPr>
        <p:txBody>
          <a:bodyPr>
            <a:normAutofit/>
          </a:bodyPr>
          <a:lstStyle/>
          <a:p>
            <a:r>
              <a:rPr lang="uk-UA" b="1" dirty="0"/>
              <a:t>Віртуальні методи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87C11C-4A3E-4539-A6E1-9F6DC07AA5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3741420"/>
            <a:ext cx="12192000" cy="16557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_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EDB99-D1C5-4BF5-BE30-A94CA8DE3686}"/>
              </a:ext>
            </a:extLst>
          </p:cNvPr>
          <p:cNvSpPr txBox="1"/>
          <p:nvPr/>
        </p:nvSpPr>
        <p:spPr>
          <a:xfrm>
            <a:off x="8218966" y="5899493"/>
            <a:ext cx="356190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uk-UA" sz="2200" dirty="0"/>
              <a:t>Викладач: Верещагін О.О.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1821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Вказівники</a:t>
            </a:r>
            <a:r>
              <a:rPr lang="ru-RU" b="1" dirty="0"/>
              <a:t>, </a:t>
            </a:r>
            <a:r>
              <a:rPr lang="ru-RU" b="1" dirty="0" err="1"/>
              <a:t>посилання</a:t>
            </a:r>
            <a:r>
              <a:rPr lang="ru-RU" b="1" dirty="0"/>
              <a:t> і </a:t>
            </a:r>
            <a:r>
              <a:rPr lang="ru-RU" b="1" dirty="0" err="1"/>
              <a:t>батьківські</a:t>
            </a:r>
            <a:r>
              <a:rPr lang="ru-RU" b="1" dirty="0"/>
              <a:t> </a:t>
            </a:r>
            <a:r>
              <a:rPr lang="ru-RU" b="1" dirty="0" err="1"/>
              <a:t>класи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 lnSpcReduction="10000"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FFFF00"/>
                </a:highlight>
              </a:rPr>
              <a:t>Не дуже важко, але уявіть, що у нас 30 різних типів тварин. Нам довелося б написати 30 перевантажень! Крім того, якщо ви коли-небудь </a:t>
            </a:r>
            <a:r>
              <a:rPr lang="uk-UA" sz="1800" b="1" dirty="0" err="1">
                <a:highlight>
                  <a:srgbClr val="FFFF00"/>
                </a:highlight>
              </a:rPr>
              <a:t>додасте</a:t>
            </a:r>
            <a:r>
              <a:rPr lang="uk-UA" sz="1800" b="1" dirty="0">
                <a:highlight>
                  <a:srgbClr val="FFFF00"/>
                </a:highlight>
              </a:rPr>
              <a:t> новий тип тварини, то вам також доведеться написати нову функцію для цього типу тварини</a:t>
            </a:r>
            <a:r>
              <a:rPr lang="uk-UA" sz="1800" dirty="0"/>
              <a:t>. Це величезна трата часу.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Однак, оскільки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Dog</a:t>
            </a:r>
            <a:r>
              <a:rPr lang="en-US" sz="1800" dirty="0"/>
              <a:t> </a:t>
            </a:r>
            <a:r>
              <a:rPr lang="uk-UA" sz="1800" dirty="0"/>
              <a:t>наслідують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Animal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Dog</a:t>
            </a:r>
            <a:r>
              <a:rPr lang="en-US" sz="1800" dirty="0"/>
              <a:t> </a:t>
            </a:r>
            <a:r>
              <a:rPr lang="uk-UA" sz="1800" dirty="0"/>
              <a:t>мають частину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Animal</a:t>
            </a:r>
            <a:r>
              <a:rPr lang="en-US" sz="1800" dirty="0"/>
              <a:t>, </a:t>
            </a:r>
            <a:r>
              <a:rPr lang="uk-UA" sz="1800" dirty="0"/>
              <a:t>тому ми можемо зробити наступне: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Це дозволить нам передавати будь-який клас, який є дочірнім класу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Animal</a:t>
            </a:r>
            <a:r>
              <a:rPr lang="en-US" sz="1800" b="1" dirty="0">
                <a:highlight>
                  <a:srgbClr val="00FF00"/>
                </a:highlight>
              </a:rPr>
              <a:t>! </a:t>
            </a:r>
            <a:r>
              <a:rPr lang="uk-UA" sz="1800" b="1" dirty="0">
                <a:highlight>
                  <a:srgbClr val="00FF00"/>
                </a:highlight>
              </a:rPr>
              <a:t>Замість окремого методу на кожен дочірній клас ми записали один метод, який працює відразу з усіма дочірніми класами!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Проблема, звичайно, в тому, що, оскільки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rAnimal</a:t>
            </a:r>
            <a:r>
              <a:rPr lang="en-US" sz="1800" dirty="0"/>
              <a:t> </a:t>
            </a:r>
            <a:r>
              <a:rPr lang="uk-UA" sz="1800" dirty="0"/>
              <a:t>є посиланням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Animal</a:t>
            </a:r>
            <a:r>
              <a:rPr lang="en-US" sz="1800" dirty="0"/>
              <a:t>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rAnimal.speak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 err="1"/>
              <a:t>викличе</a:t>
            </a:r>
            <a:r>
              <a:rPr lang="uk-UA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Animal::speak()</a:t>
            </a:r>
            <a:r>
              <a:rPr lang="en-US" sz="1800" dirty="0"/>
              <a:t> </a:t>
            </a:r>
            <a:r>
              <a:rPr lang="uk-UA" sz="1800" dirty="0"/>
              <a:t>замість методу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speak()</a:t>
            </a:r>
            <a:r>
              <a:rPr lang="en-US" sz="1800" dirty="0"/>
              <a:t> </a:t>
            </a:r>
            <a:r>
              <a:rPr lang="uk-UA" sz="1800" dirty="0"/>
              <a:t>дочірнього класу.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46E138-5E09-4608-A3A8-CE54A5034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00" y="2844512"/>
            <a:ext cx="7407797" cy="147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087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E4C876-F8C8-468E-81DB-9BE117AE9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749" y="-1"/>
            <a:ext cx="4348005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A93FF4-7E31-49FB-B488-EAF9634B6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558" y="1995486"/>
            <a:ext cx="343852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329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Насправді, це не так. Якщо ви створите об’єкт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Copier</a:t>
            </a:r>
            <a:r>
              <a:rPr lang="en-US" sz="1800" dirty="0"/>
              <a:t>, </a:t>
            </a:r>
            <a:r>
              <a:rPr lang="uk-UA" sz="1800" dirty="0"/>
              <a:t>то </a:t>
            </a:r>
            <a:r>
              <a:rPr lang="uk-UA" sz="1800" b="1" dirty="0">
                <a:highlight>
                  <a:srgbClr val="00FF00"/>
                </a:highlight>
              </a:rPr>
              <a:t>отримаєте дві копії класу</a:t>
            </a:r>
            <a:r>
              <a:rPr lang="uk-UA" sz="1800" dirty="0"/>
              <a:t>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PoweredDevice</a:t>
            </a:r>
            <a:r>
              <a:rPr lang="en-US" sz="1800" dirty="0"/>
              <a:t>: </a:t>
            </a:r>
            <a:r>
              <a:rPr lang="uk-UA" sz="1800" dirty="0"/>
              <a:t>одну від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Printer</a:t>
            </a:r>
            <a:r>
              <a:rPr lang="en-US" sz="1800" dirty="0"/>
              <a:t> </a:t>
            </a:r>
            <a:r>
              <a:rPr lang="uk-UA" sz="1800" dirty="0"/>
              <a:t>і одну від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Scanner</a:t>
            </a:r>
            <a:r>
              <a:rPr lang="en-US" sz="1800" dirty="0"/>
              <a:t>.</a:t>
            </a:r>
            <a:endParaRPr lang="uk-UA" sz="1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2C9536-4E38-4B11-A1B0-676818064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437" y="2090737"/>
            <a:ext cx="6465125" cy="431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901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 ви бачите,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PoweredDevice</a:t>
            </a:r>
            <a:r>
              <a:rPr lang="en-US" sz="1800" dirty="0"/>
              <a:t> </a:t>
            </a:r>
            <a:r>
              <a:rPr lang="uk-UA" sz="1800" dirty="0"/>
              <a:t>створюється двічі. Іноді так і потрібно, а іноді потрібно, щоб була одна копія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PoweredDevice</a:t>
            </a:r>
            <a:r>
              <a:rPr lang="en-US" sz="1800" dirty="0"/>
              <a:t>: </a:t>
            </a:r>
            <a:r>
              <a:rPr lang="uk-UA" sz="1800" dirty="0"/>
              <a:t>загальна як для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Scanner</a:t>
            </a:r>
            <a:r>
              <a:rPr lang="en-US" sz="1800" dirty="0"/>
              <a:t>, </a:t>
            </a:r>
            <a:r>
              <a:rPr lang="uk-UA" sz="1800" dirty="0"/>
              <a:t>так і для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Printer</a:t>
            </a:r>
            <a:r>
              <a:rPr lang="en-US" sz="1800" dirty="0"/>
              <a:t>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625F37-9CE7-4D55-A2F8-3EDD2542B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934" y="0"/>
            <a:ext cx="4758131" cy="19967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B49284-45E8-44B8-99D5-512ADD8A0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207" y="269611"/>
            <a:ext cx="2219635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531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Віртуальні базові класи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FFFF00"/>
                </a:highlight>
              </a:rPr>
              <a:t>Щоб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зробити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батьківський</a:t>
            </a:r>
            <a:r>
              <a:rPr lang="ru-RU" sz="1800" b="1" dirty="0">
                <a:highlight>
                  <a:srgbClr val="FFFF00"/>
                </a:highlight>
              </a:rPr>
              <a:t> (</a:t>
            </a:r>
            <a:r>
              <a:rPr lang="ru-RU" sz="1800" b="1" dirty="0" err="1">
                <a:highlight>
                  <a:srgbClr val="FFFF00"/>
                </a:highlight>
              </a:rPr>
              <a:t>базовий</a:t>
            </a:r>
            <a:r>
              <a:rPr lang="ru-RU" sz="1800" b="1" dirty="0">
                <a:highlight>
                  <a:srgbClr val="FFFF00"/>
                </a:highlight>
              </a:rPr>
              <a:t>) </a:t>
            </a:r>
            <a:r>
              <a:rPr lang="ru-RU" sz="1800" b="1" dirty="0" err="1">
                <a:highlight>
                  <a:srgbClr val="FFFF00"/>
                </a:highlight>
              </a:rPr>
              <a:t>клас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загальним</a:t>
            </a:r>
            <a:r>
              <a:rPr lang="ru-RU" sz="1800" dirty="0"/>
              <a:t>, </a:t>
            </a:r>
            <a:r>
              <a:rPr lang="ru-RU" sz="1800" dirty="0" err="1"/>
              <a:t>використовується</a:t>
            </a:r>
            <a:r>
              <a:rPr lang="ru-RU" sz="1800" dirty="0"/>
              <a:t> </a:t>
            </a:r>
            <a:r>
              <a:rPr lang="ru-RU" sz="1800" dirty="0" err="1"/>
              <a:t>ключове</a:t>
            </a:r>
            <a:r>
              <a:rPr lang="ru-RU" sz="1800" dirty="0"/>
              <a:t> слово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virtual</a:t>
            </a:r>
            <a:r>
              <a:rPr lang="ru-RU" sz="1800" dirty="0"/>
              <a:t> в рядку </a:t>
            </a:r>
            <a:r>
              <a:rPr lang="ru-RU" sz="1800" dirty="0" err="1"/>
              <a:t>оголошення</a:t>
            </a:r>
            <a:r>
              <a:rPr lang="ru-RU" sz="1800" dirty="0"/>
              <a:t> </a:t>
            </a:r>
            <a:r>
              <a:rPr lang="ru-RU" sz="1800" dirty="0" err="1"/>
              <a:t>дочірнього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. </a:t>
            </a:r>
            <a:r>
              <a:rPr lang="ru-RU" sz="1800" b="1" dirty="0" err="1">
                <a:highlight>
                  <a:srgbClr val="00FF00"/>
                </a:highlight>
              </a:rPr>
              <a:t>Віртуальний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базовий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клас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dirty="0"/>
              <a:t>—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клас</a:t>
            </a:r>
            <a:r>
              <a:rPr lang="ru-RU" sz="1800" dirty="0"/>
              <a:t>, </a:t>
            </a:r>
            <a:r>
              <a:rPr lang="ru-RU" sz="1800" dirty="0" err="1"/>
              <a:t>об’єкт</a:t>
            </a:r>
            <a:r>
              <a:rPr lang="ru-RU" sz="1800" dirty="0"/>
              <a:t> </a:t>
            </a:r>
            <a:r>
              <a:rPr lang="ru-RU" sz="1800" dirty="0" err="1"/>
              <a:t>якого</a:t>
            </a:r>
            <a:r>
              <a:rPr lang="ru-RU" sz="1800" dirty="0"/>
              <a:t> є </a:t>
            </a:r>
            <a:r>
              <a:rPr lang="ru-RU" sz="1800" dirty="0" err="1"/>
              <a:t>загальним</a:t>
            </a:r>
            <a:r>
              <a:rPr lang="ru-RU" sz="1800" dirty="0"/>
              <a:t> для </a:t>
            </a:r>
            <a:r>
              <a:rPr lang="ru-RU" sz="1800" dirty="0" err="1"/>
              <a:t>використання</a:t>
            </a:r>
            <a:r>
              <a:rPr lang="ru-RU" sz="1800" dirty="0"/>
              <a:t> </a:t>
            </a:r>
            <a:r>
              <a:rPr lang="ru-RU" sz="1800" dirty="0" err="1"/>
              <a:t>всіма</a:t>
            </a:r>
            <a:r>
              <a:rPr lang="ru-RU" sz="1800" dirty="0"/>
              <a:t> </a:t>
            </a:r>
            <a:r>
              <a:rPr lang="ru-RU" sz="1800" dirty="0" err="1"/>
              <a:t>дочірніми</a:t>
            </a:r>
            <a:r>
              <a:rPr lang="ru-RU" sz="1800" dirty="0"/>
              <a:t> </a:t>
            </a:r>
            <a:r>
              <a:rPr lang="ru-RU" sz="1800" dirty="0" err="1"/>
              <a:t>класами</a:t>
            </a:r>
            <a:r>
              <a:rPr lang="ru-RU" sz="1800" dirty="0"/>
              <a:t>. Ось приклад (без </a:t>
            </a:r>
            <a:r>
              <a:rPr lang="ru-RU" sz="1800" dirty="0" err="1"/>
              <a:t>конструкторів</a:t>
            </a:r>
            <a:r>
              <a:rPr lang="ru-RU" sz="1800" dirty="0"/>
              <a:t> для </a:t>
            </a:r>
            <a:r>
              <a:rPr lang="ru-RU" sz="1800" dirty="0" err="1"/>
              <a:t>простоти</a:t>
            </a:r>
            <a:r>
              <a:rPr lang="ru-RU" sz="1800" dirty="0"/>
              <a:t>) </a:t>
            </a:r>
            <a:r>
              <a:rPr lang="ru-RU" sz="1800" dirty="0" err="1"/>
              <a:t>створення</a:t>
            </a:r>
            <a:r>
              <a:rPr lang="ru-RU" sz="1800" dirty="0"/>
              <a:t> </a:t>
            </a:r>
            <a:r>
              <a:rPr lang="ru-RU" sz="1800" dirty="0" err="1"/>
              <a:t>загального</a:t>
            </a:r>
            <a:r>
              <a:rPr lang="ru-RU" sz="1800" dirty="0"/>
              <a:t> </a:t>
            </a:r>
            <a:r>
              <a:rPr lang="ru-RU" sz="1800" dirty="0" err="1"/>
              <a:t>батьківського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980355-B49C-4287-9984-090593038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122" y="2562066"/>
            <a:ext cx="4951756" cy="429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642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Віртуальні базові класи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Тепер, при створенні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Copier</a:t>
            </a:r>
            <a:r>
              <a:rPr lang="en-US" sz="1800" dirty="0"/>
              <a:t>, </a:t>
            </a:r>
            <a:r>
              <a:rPr lang="uk-UA" sz="1800" b="1" dirty="0">
                <a:highlight>
                  <a:srgbClr val="FFFF00"/>
                </a:highlight>
              </a:rPr>
              <a:t>ми отримаємо тільки одну копію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PoweredDevice</a:t>
            </a:r>
            <a:r>
              <a:rPr lang="en-US" sz="1800" dirty="0"/>
              <a:t>, </a:t>
            </a:r>
            <a:r>
              <a:rPr lang="uk-UA" sz="1800" dirty="0"/>
              <a:t>яка буде спільною як для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Scanner</a:t>
            </a:r>
            <a:r>
              <a:rPr lang="en-US" sz="1800" dirty="0"/>
              <a:t>, </a:t>
            </a:r>
            <a:r>
              <a:rPr lang="uk-UA" sz="1800" dirty="0"/>
              <a:t>так і для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Printer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Виникає питання: «Якщо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Scanner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Printer</a:t>
            </a:r>
            <a:r>
              <a:rPr lang="en-US" sz="1800" dirty="0"/>
              <a:t> </a:t>
            </a:r>
            <a:r>
              <a:rPr lang="uk-UA" sz="1800" dirty="0"/>
              <a:t>спільно використовують батьківський клас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PoweredDevice</a:t>
            </a:r>
            <a:r>
              <a:rPr lang="en-US" sz="1800" dirty="0"/>
              <a:t>, </a:t>
            </a:r>
            <a:r>
              <a:rPr lang="uk-UA" sz="1800" dirty="0"/>
              <a:t>то хто відповідальний за його створення?». Виявляється, що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Copier</a:t>
            </a:r>
            <a:r>
              <a:rPr lang="en-US" sz="1800" dirty="0"/>
              <a:t>. </a:t>
            </a:r>
            <a:r>
              <a:rPr lang="uk-UA" sz="1800" dirty="0"/>
              <a:t>Конструктор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Copier</a:t>
            </a:r>
            <a:r>
              <a:rPr lang="en-US" sz="1800" dirty="0"/>
              <a:t> </a:t>
            </a:r>
            <a:r>
              <a:rPr lang="uk-UA" sz="1800" dirty="0"/>
              <a:t>відповідає за створення об’єкта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PoweredDevice</a:t>
            </a:r>
            <a:r>
              <a:rPr lang="en-US" sz="1800" dirty="0"/>
              <a:t>. </a:t>
            </a:r>
            <a:r>
              <a:rPr lang="uk-UA" sz="1800" b="1" dirty="0">
                <a:highlight>
                  <a:srgbClr val="FFFF00"/>
                </a:highlight>
              </a:rPr>
              <a:t>Це один з тих випадків, коли дочірньому класу дозволено викликати конструктор батьківського класу, який не є його безпосереднім батьком</a:t>
            </a:r>
            <a:r>
              <a:rPr lang="uk-UA" sz="1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35957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0AF4E3-25F9-4A19-AEF2-EEB523C97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259" y="-1"/>
            <a:ext cx="7297482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484E28-F19B-4551-AB00-292AC9FDB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672" y="5790775"/>
            <a:ext cx="1895992" cy="9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589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Тут вже </a:t>
            </a:r>
            <a:r>
              <a:rPr lang="en-US" sz="1800" b="1" dirty="0" err="1"/>
              <a:t>PoweredDevice</a:t>
            </a:r>
            <a:r>
              <a:rPr lang="en-US" sz="1800" dirty="0"/>
              <a:t> </a:t>
            </a:r>
            <a:r>
              <a:rPr lang="uk-UA" sz="1800" dirty="0"/>
              <a:t>створюється тільки один раз.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Обговоримо кілька деталей.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FFFF00"/>
                </a:highlight>
              </a:rPr>
              <a:t>По-перше</a:t>
            </a:r>
            <a:r>
              <a:rPr lang="uk-UA" sz="1800" dirty="0"/>
              <a:t>, віртуальні базові класи завжди створюються перед невіртуальними базовими класами, що забезпечує побудову всіх базових класів до побудови їх дочірніх класів.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FFFF00"/>
                </a:highlight>
              </a:rPr>
              <a:t>По-друге</a:t>
            </a:r>
            <a:r>
              <a:rPr lang="uk-UA" sz="1800" dirty="0"/>
              <a:t>, конструктори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Scanner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Printer</a:t>
            </a:r>
            <a:r>
              <a:rPr lang="en-US" sz="1800" dirty="0"/>
              <a:t> </a:t>
            </a:r>
            <a:r>
              <a:rPr lang="uk-UA" sz="1800" dirty="0"/>
              <a:t>як і раніше викликають конструктор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PoweredDevice</a:t>
            </a:r>
            <a:r>
              <a:rPr lang="en-US" sz="1800" dirty="0"/>
              <a:t>. </a:t>
            </a:r>
            <a:r>
              <a:rPr lang="uk-UA" sz="1800" dirty="0"/>
              <a:t>При створенні об’єкта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Copier</a:t>
            </a:r>
            <a:r>
              <a:rPr lang="en-US" sz="1800" dirty="0"/>
              <a:t> </a:t>
            </a:r>
            <a:r>
              <a:rPr lang="uk-UA" sz="1800" dirty="0"/>
              <a:t>ці виклики конструктора просто ігноруються, тому що саме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Copier</a:t>
            </a:r>
            <a:r>
              <a:rPr lang="en-US" sz="1800" dirty="0"/>
              <a:t> </a:t>
            </a:r>
            <a:r>
              <a:rPr lang="uk-UA" sz="1800" dirty="0"/>
              <a:t>відповідає за створення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PoweredDevice</a:t>
            </a:r>
            <a:r>
              <a:rPr lang="en-US" sz="1800" dirty="0"/>
              <a:t>, </a:t>
            </a:r>
            <a:r>
              <a:rPr lang="uk-UA" sz="1800" dirty="0"/>
              <a:t>а не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Scanner</a:t>
            </a:r>
            <a:r>
              <a:rPr lang="en-US" sz="1800" dirty="0"/>
              <a:t> </a:t>
            </a:r>
            <a:r>
              <a:rPr lang="uk-UA" sz="1800" dirty="0"/>
              <a:t>чи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Printer</a:t>
            </a:r>
            <a:r>
              <a:rPr lang="en-US" sz="1800" dirty="0"/>
              <a:t>. </a:t>
            </a:r>
            <a:r>
              <a:rPr lang="uk-UA" sz="1800" dirty="0"/>
              <a:t>Однак, якщо б ми створювали об’єкти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Scanner</a:t>
            </a:r>
            <a:r>
              <a:rPr lang="en-US" sz="1800" dirty="0"/>
              <a:t> </a:t>
            </a:r>
            <a:r>
              <a:rPr lang="uk-UA" sz="1800" dirty="0"/>
              <a:t>або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Printer</a:t>
            </a:r>
            <a:r>
              <a:rPr lang="en-US" sz="1800" dirty="0"/>
              <a:t>, </a:t>
            </a:r>
            <a:r>
              <a:rPr lang="uk-UA" sz="1800" dirty="0"/>
              <a:t>то ці конструктори викликалися б і застосовувалися звичайні правила наслідування.</a:t>
            </a:r>
          </a:p>
        </p:txBody>
      </p:sp>
    </p:spTree>
    <p:extLst>
      <p:ext uri="{BB962C8B-B14F-4D97-AF65-F5344CB8AC3E}">
        <p14:creationId xmlns:p14="http://schemas.microsoft.com/office/powerpoint/2010/main" val="351055737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FFFF00"/>
                </a:highlight>
              </a:rPr>
              <a:t>По-третє</a:t>
            </a:r>
            <a:r>
              <a:rPr lang="uk-UA" sz="1800" dirty="0"/>
              <a:t>, якщо клас, стаючи дочірнім, наслідує один або кілька класів, які, в свою чергу, мають віртуальні батьківські класи, то “</a:t>
            </a:r>
            <a:r>
              <a:rPr lang="uk-UA" sz="1800" dirty="0" err="1"/>
              <a:t>найдочірніший</a:t>
            </a:r>
            <a:r>
              <a:rPr lang="uk-UA" sz="1800" dirty="0"/>
              <a:t>” клас відповідає за створення віртуального батьківського класу. У вищенаведеній програмі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Copier</a:t>
            </a:r>
            <a:r>
              <a:rPr lang="en-US" sz="1800" dirty="0"/>
              <a:t> </a:t>
            </a:r>
            <a:r>
              <a:rPr lang="uk-UA" sz="1800" dirty="0"/>
              <a:t>наслідує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Printer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Scanner</a:t>
            </a:r>
            <a:r>
              <a:rPr lang="en-US" sz="1800" dirty="0"/>
              <a:t>, </a:t>
            </a:r>
            <a:r>
              <a:rPr lang="uk-UA" sz="1800" dirty="0"/>
              <a:t>які обидва мають загальний віртуальний батьківський клас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PoweredDevice</a:t>
            </a:r>
            <a:r>
              <a:rPr lang="en-US" sz="1800" dirty="0"/>
              <a:t>.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Copier</a:t>
            </a:r>
            <a:r>
              <a:rPr lang="en-US" sz="1800" dirty="0"/>
              <a:t>, “</a:t>
            </a:r>
            <a:r>
              <a:rPr lang="uk-UA" sz="1800" dirty="0" err="1"/>
              <a:t>найдочірніший</a:t>
            </a:r>
            <a:r>
              <a:rPr lang="uk-UA" sz="1800" dirty="0"/>
              <a:t>” клас, відповідає за створення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PoweredDevice</a:t>
            </a:r>
            <a:r>
              <a:rPr lang="en-US" sz="1800" dirty="0"/>
              <a:t>. </a:t>
            </a:r>
            <a:r>
              <a:rPr lang="uk-UA" sz="1800" dirty="0"/>
              <a:t>Це працює навіть в разі одиночного спадкування: коли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Copier</a:t>
            </a:r>
            <a:r>
              <a:rPr lang="en-US" sz="1800" dirty="0"/>
              <a:t> </a:t>
            </a:r>
            <a:r>
              <a:rPr lang="uk-UA" sz="1800" dirty="0"/>
              <a:t>наслідує тільки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Printer</a:t>
            </a:r>
            <a:r>
              <a:rPr lang="en-US" sz="1800" dirty="0"/>
              <a:t>, </a:t>
            </a:r>
            <a:r>
              <a:rPr lang="uk-UA" sz="1800" dirty="0"/>
              <a:t>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Printer</a:t>
            </a:r>
            <a:r>
              <a:rPr lang="en-US" sz="1800" dirty="0"/>
              <a:t> </a:t>
            </a:r>
            <a:r>
              <a:rPr lang="uk-UA" sz="1800" dirty="0"/>
              <a:t>віртуально наслідує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PoweredDevice</a:t>
            </a:r>
            <a:r>
              <a:rPr lang="en-US" sz="1800" dirty="0"/>
              <a:t>, </a:t>
            </a:r>
            <a:r>
              <a:rPr lang="uk-UA" sz="1800" dirty="0"/>
              <a:t>то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Copier</a:t>
            </a:r>
            <a:r>
              <a:rPr lang="en-US" sz="1800" dirty="0"/>
              <a:t> </a:t>
            </a:r>
            <a:r>
              <a:rPr lang="uk-UA" sz="1800" dirty="0"/>
              <a:t>як і раніше відповідає за створення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PoweredDevice</a:t>
            </a:r>
            <a:r>
              <a:rPr lang="en-US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1019544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Обрізка об’єктів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6879523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Повернемося</a:t>
            </a:r>
            <a:r>
              <a:rPr lang="ru-RU" sz="1800" dirty="0"/>
              <a:t> до прикладу з </a:t>
            </a:r>
            <a:r>
              <a:rPr lang="ru-RU" sz="1800" dirty="0" err="1"/>
              <a:t>класами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ru-RU" sz="1800" dirty="0"/>
              <a:t> і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ru-RU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Тут посилання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ref</a:t>
            </a:r>
            <a:r>
              <a:rPr lang="en-US" sz="1800" dirty="0"/>
              <a:t> </a:t>
            </a:r>
            <a:r>
              <a:rPr lang="uk-UA" sz="1800" dirty="0"/>
              <a:t>і вказівник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ptr</a:t>
            </a:r>
            <a:r>
              <a:rPr lang="en-US" sz="1800" dirty="0"/>
              <a:t> </a:t>
            </a:r>
            <a:r>
              <a:rPr lang="uk-UA" sz="1800" dirty="0"/>
              <a:t>посилаються/вказують на об’єкт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, </a:t>
            </a:r>
            <a:r>
              <a:rPr lang="uk-UA" sz="1800" dirty="0"/>
              <a:t>який має як частину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, </a:t>
            </a:r>
            <a:r>
              <a:rPr lang="uk-UA" sz="1800" dirty="0"/>
              <a:t>так і частину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. </a:t>
            </a:r>
            <a:r>
              <a:rPr lang="uk-UA" sz="1800" dirty="0"/>
              <a:t>Оскільки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ref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ptr</a:t>
            </a:r>
            <a:r>
              <a:rPr lang="en-US" sz="1800" dirty="0"/>
              <a:t> </a:t>
            </a:r>
            <a:r>
              <a:rPr lang="uk-UA" sz="1800" dirty="0"/>
              <a:t>є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, </a:t>
            </a:r>
            <a:r>
              <a:rPr lang="uk-UA" sz="1800" dirty="0"/>
              <a:t>то вони можуть бачити частину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</a:t>
            </a:r>
            <a:r>
              <a:rPr lang="uk-UA" sz="1800" dirty="0"/>
              <a:t>об’єкта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. </a:t>
            </a:r>
            <a:r>
              <a:rPr lang="uk-UA" sz="1800" dirty="0"/>
              <a:t>Частина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 </a:t>
            </a:r>
            <a:r>
              <a:rPr lang="uk-UA" sz="1800" dirty="0"/>
              <a:t>об’єкта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 </a:t>
            </a:r>
            <a:r>
              <a:rPr lang="uk-UA" sz="1800" dirty="0"/>
              <a:t>існує протягом усього часу життя об’єкта, але доступ до неї для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ref</a:t>
            </a:r>
            <a:r>
              <a:rPr lang="en-US" sz="1800" dirty="0"/>
              <a:t> </a:t>
            </a:r>
            <a:r>
              <a:rPr lang="uk-UA" sz="1800" dirty="0"/>
              <a:t>або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ptr</a:t>
            </a:r>
            <a:r>
              <a:rPr lang="en-US" sz="1800" dirty="0"/>
              <a:t> — </a:t>
            </a:r>
            <a:r>
              <a:rPr lang="uk-UA" sz="1800" dirty="0"/>
              <a:t>закритий. </a:t>
            </a:r>
            <a:r>
              <a:rPr lang="uk-UA" sz="1800" b="1" dirty="0">
                <a:highlight>
                  <a:srgbClr val="00FF00"/>
                </a:highlight>
              </a:rPr>
              <a:t>Однак, використовуючи віртуальні функції, ми отримаємо доступ до “</a:t>
            </a:r>
            <a:r>
              <a:rPr lang="uk-UA" sz="1800" b="1" dirty="0" err="1">
                <a:highlight>
                  <a:srgbClr val="00FF00"/>
                </a:highlight>
              </a:rPr>
              <a:t>найдочірнішого</a:t>
            </a:r>
            <a:r>
              <a:rPr lang="uk-UA" sz="1800" b="1" dirty="0">
                <a:highlight>
                  <a:srgbClr val="00FF00"/>
                </a:highlight>
              </a:rPr>
              <a:t>” методу</a:t>
            </a:r>
            <a:r>
              <a:rPr lang="uk-UA" sz="1800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A8C0F7-5E8E-4DDC-BB8F-3A889E81E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523" y="555585"/>
            <a:ext cx="5312477" cy="57468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B97056-7804-49E5-8A5E-DB8750DC5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919" y="5584949"/>
            <a:ext cx="4277322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144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Обрізка об’єктів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Але що відбулося б, якби ми, замість створення посилання або вказівника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</a:t>
            </a:r>
            <a:r>
              <a:rPr lang="uk-UA" sz="1800" dirty="0"/>
              <a:t>на об’єкт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, </a:t>
            </a:r>
            <a:r>
              <a:rPr lang="uk-UA" sz="1800" dirty="0"/>
              <a:t>просто присвоїли об’єкт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 </a:t>
            </a:r>
            <a:r>
              <a:rPr lang="uk-UA" sz="1800" dirty="0"/>
              <a:t>об’єкту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?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Пам’ятаєте, що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 </a:t>
            </a:r>
            <a:r>
              <a:rPr lang="uk-UA" sz="1800" dirty="0"/>
              <a:t>має як частину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, </a:t>
            </a:r>
            <a:r>
              <a:rPr lang="uk-UA" sz="1800" dirty="0"/>
              <a:t>так і частину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? </a:t>
            </a:r>
            <a:r>
              <a:rPr lang="uk-UA" sz="1800" dirty="0"/>
              <a:t>Коли ми присвоюємо об’єкт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 </a:t>
            </a:r>
            <a:r>
              <a:rPr lang="uk-UA" sz="1800" dirty="0"/>
              <a:t>об’єкту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, </a:t>
            </a:r>
            <a:r>
              <a:rPr lang="uk-UA" sz="1800" dirty="0"/>
              <a:t>то копіюється лише частина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, </a:t>
            </a:r>
            <a:r>
              <a:rPr lang="uk-UA" sz="1800" dirty="0"/>
              <a:t>частина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 </a:t>
            </a:r>
            <a:r>
              <a:rPr lang="uk-UA" sz="1800" dirty="0"/>
              <a:t>не копіюється. У прикладі, наведеному вище,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parent</a:t>
            </a:r>
            <a:r>
              <a:rPr lang="en-US" sz="1800" b="1" dirty="0">
                <a:highlight>
                  <a:srgbClr val="00FF00"/>
                </a:highlight>
              </a:rPr>
              <a:t> </a:t>
            </a:r>
            <a:r>
              <a:rPr lang="uk-UA" sz="1800" b="1" dirty="0">
                <a:highlight>
                  <a:srgbClr val="00FF00"/>
                </a:highlight>
              </a:rPr>
              <a:t>отримує копію частини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Parent</a:t>
            </a:r>
            <a:r>
              <a:rPr lang="en-US" sz="1800" b="1" dirty="0">
                <a:highlight>
                  <a:srgbClr val="00FF00"/>
                </a:highlight>
              </a:rPr>
              <a:t> </a:t>
            </a:r>
            <a:r>
              <a:rPr lang="uk-UA" sz="1800" b="1" dirty="0">
                <a:highlight>
                  <a:srgbClr val="00FF00"/>
                </a:highlight>
              </a:rPr>
              <a:t>об’єкта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child</a:t>
            </a:r>
            <a:r>
              <a:rPr lang="en-US" sz="1800" b="1" dirty="0">
                <a:highlight>
                  <a:srgbClr val="00FF00"/>
                </a:highlight>
              </a:rPr>
              <a:t>, </a:t>
            </a:r>
            <a:r>
              <a:rPr lang="uk-UA" sz="1800" b="1" dirty="0">
                <a:highlight>
                  <a:srgbClr val="00FF00"/>
                </a:highlight>
              </a:rPr>
              <a:t>а частина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Child</a:t>
            </a:r>
            <a:r>
              <a:rPr lang="en-US" sz="1800" b="1" dirty="0">
                <a:highlight>
                  <a:srgbClr val="00FF00"/>
                </a:highlight>
              </a:rPr>
              <a:t> </a:t>
            </a:r>
            <a:r>
              <a:rPr lang="uk-UA" sz="1800" b="1" dirty="0">
                <a:highlight>
                  <a:srgbClr val="00FF00"/>
                </a:highlight>
              </a:rPr>
              <a:t>об’єкта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child</a:t>
            </a:r>
            <a:r>
              <a:rPr lang="en-US" sz="1800" b="1" dirty="0">
                <a:highlight>
                  <a:srgbClr val="00FF00"/>
                </a:highlight>
              </a:rPr>
              <a:t> «</a:t>
            </a:r>
            <a:r>
              <a:rPr lang="uk-UA" sz="1800" b="1" dirty="0">
                <a:highlight>
                  <a:srgbClr val="00FF00"/>
                </a:highlight>
              </a:rPr>
              <a:t>обрізається». Це називається обрізкою об’єктів</a:t>
            </a:r>
            <a:r>
              <a:rPr lang="uk-UA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Оскільки змінна </a:t>
            </a:r>
            <a:r>
              <a:rPr lang="en-US" sz="1800" dirty="0"/>
              <a:t>parent </a:t>
            </a:r>
            <a:r>
              <a:rPr lang="uk-UA" sz="1800" dirty="0"/>
              <a:t>не має частини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, </a:t>
            </a:r>
            <a:r>
              <a:rPr lang="uk-UA" sz="1800" dirty="0"/>
              <a:t>то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parent.getName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 </a:t>
            </a:r>
            <a:r>
              <a:rPr lang="uk-UA" sz="1800" dirty="0"/>
              <a:t>викликає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B39655-237B-48C0-95D4-C6D9CB53F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234" y="1741077"/>
            <a:ext cx="8993529" cy="22212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D32A62-68EE-49FF-ACFA-0EFCD1847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730" y="6286420"/>
            <a:ext cx="4439270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76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Вказівники</a:t>
            </a:r>
            <a:r>
              <a:rPr lang="ru-RU" b="1" dirty="0"/>
              <a:t>, </a:t>
            </a:r>
            <a:r>
              <a:rPr lang="ru-RU" b="1" dirty="0" err="1"/>
              <a:t>посилання</a:t>
            </a:r>
            <a:r>
              <a:rPr lang="ru-RU" b="1" dirty="0"/>
              <a:t> і </a:t>
            </a:r>
            <a:r>
              <a:rPr lang="ru-RU" b="1" dirty="0" err="1"/>
              <a:t>батьківські</a:t>
            </a:r>
            <a:r>
              <a:rPr lang="ru-RU" b="1" dirty="0"/>
              <a:t> </a:t>
            </a:r>
            <a:r>
              <a:rPr lang="ru-RU" b="1" dirty="0" err="1"/>
              <a:t>класи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FF"/>
                </a:highlight>
              </a:rPr>
              <a:t>По-друге</a:t>
            </a:r>
            <a:r>
              <a:rPr lang="ru-RU" sz="1800" dirty="0"/>
              <a:t>, </a:t>
            </a:r>
            <a:r>
              <a:rPr lang="ru-RU" sz="1800" dirty="0" err="1"/>
              <a:t>припустимо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у нас є 3 </a:t>
            </a:r>
            <a:r>
              <a:rPr lang="ru-RU" sz="1800" dirty="0" err="1"/>
              <a:t>кішки</a:t>
            </a:r>
            <a:r>
              <a:rPr lang="ru-RU" sz="1800" dirty="0"/>
              <a:t> і 3 собаки, </a:t>
            </a:r>
            <a:r>
              <a:rPr lang="ru-RU" sz="1800" dirty="0" err="1"/>
              <a:t>яких</a:t>
            </a:r>
            <a:r>
              <a:rPr lang="ru-RU" sz="1800" dirty="0"/>
              <a:t> ми </a:t>
            </a:r>
            <a:r>
              <a:rPr lang="ru-RU" sz="1800" dirty="0" err="1"/>
              <a:t>хотіли</a:t>
            </a:r>
            <a:r>
              <a:rPr lang="ru-RU" sz="1800" dirty="0"/>
              <a:t> б </a:t>
            </a:r>
            <a:r>
              <a:rPr lang="ru-RU" sz="1800" dirty="0" err="1"/>
              <a:t>зберегти</a:t>
            </a:r>
            <a:r>
              <a:rPr lang="ru-RU" sz="1800" dirty="0"/>
              <a:t> в </a:t>
            </a:r>
            <a:r>
              <a:rPr lang="ru-RU" sz="1800" dirty="0" err="1"/>
              <a:t>масиві</a:t>
            </a:r>
            <a:r>
              <a:rPr lang="ru-RU" sz="1800" dirty="0"/>
              <a:t> для легкого доступу до них. </a:t>
            </a:r>
            <a:r>
              <a:rPr lang="ru-RU" sz="1800" dirty="0" err="1"/>
              <a:t>Оскільки</a:t>
            </a:r>
            <a:r>
              <a:rPr lang="ru-RU" sz="1800" dirty="0"/>
              <a:t> </a:t>
            </a:r>
            <a:r>
              <a:rPr lang="ru-RU" sz="1800" dirty="0" err="1"/>
              <a:t>масиви</a:t>
            </a:r>
            <a:r>
              <a:rPr lang="ru-RU" sz="1800" dirty="0"/>
              <a:t> </a:t>
            </a:r>
            <a:r>
              <a:rPr lang="ru-RU" sz="1800" dirty="0" err="1"/>
              <a:t>можуть</a:t>
            </a:r>
            <a:r>
              <a:rPr lang="ru-RU" sz="1800" dirty="0"/>
              <a:t> </a:t>
            </a:r>
            <a:r>
              <a:rPr lang="ru-RU" sz="1800" dirty="0" err="1"/>
              <a:t>містити</a:t>
            </a:r>
            <a:r>
              <a:rPr lang="ru-RU" sz="1800" dirty="0"/>
              <a:t> </a:t>
            </a:r>
            <a:r>
              <a:rPr lang="ru-RU" sz="1800" dirty="0" err="1"/>
              <a:t>об’єкти</a:t>
            </a:r>
            <a:r>
              <a:rPr lang="ru-RU" sz="1800" dirty="0"/>
              <a:t> </a:t>
            </a:r>
            <a:r>
              <a:rPr lang="ru-RU" sz="1800" dirty="0" err="1"/>
              <a:t>тільки</a:t>
            </a:r>
            <a:r>
              <a:rPr lang="ru-RU" sz="1800" dirty="0"/>
              <a:t> одного типу, то без </a:t>
            </a:r>
            <a:r>
              <a:rPr lang="ru-RU" sz="1800" dirty="0" err="1"/>
              <a:t>вказівників</a:t>
            </a:r>
            <a:r>
              <a:rPr lang="ru-RU" sz="1800" dirty="0"/>
              <a:t>/</a:t>
            </a:r>
            <a:r>
              <a:rPr lang="ru-RU" sz="1800" dirty="0" err="1"/>
              <a:t>посилань</a:t>
            </a:r>
            <a:r>
              <a:rPr lang="ru-RU" sz="1800" dirty="0"/>
              <a:t> на </a:t>
            </a:r>
            <a:r>
              <a:rPr lang="ru-RU" sz="1800" dirty="0" err="1"/>
              <a:t>батьківський</a:t>
            </a:r>
            <a:r>
              <a:rPr lang="ru-RU" sz="1800" dirty="0"/>
              <a:t> </a:t>
            </a:r>
            <a:r>
              <a:rPr lang="ru-RU" sz="1800" dirty="0" err="1"/>
              <a:t>клас</a:t>
            </a:r>
            <a:r>
              <a:rPr lang="ru-RU" sz="1800" dirty="0"/>
              <a:t>, нам би </a:t>
            </a:r>
            <a:r>
              <a:rPr lang="ru-RU" sz="1800" dirty="0" err="1"/>
              <a:t>довелося</a:t>
            </a:r>
            <a:r>
              <a:rPr lang="ru-RU" sz="1800" dirty="0"/>
              <a:t> </a:t>
            </a:r>
            <a:r>
              <a:rPr lang="ru-RU" sz="1800" dirty="0" err="1"/>
              <a:t>створювати</a:t>
            </a:r>
            <a:r>
              <a:rPr lang="ru-RU" sz="1800" dirty="0"/>
              <a:t> </a:t>
            </a:r>
            <a:r>
              <a:rPr lang="ru-RU" sz="1800" dirty="0" err="1"/>
              <a:t>окремий</a:t>
            </a:r>
            <a:r>
              <a:rPr lang="ru-RU" sz="1800" dirty="0"/>
              <a:t> </a:t>
            </a:r>
            <a:r>
              <a:rPr lang="ru-RU" sz="1800" dirty="0" err="1"/>
              <a:t>масив</a:t>
            </a:r>
            <a:r>
              <a:rPr lang="ru-RU" sz="1800" dirty="0"/>
              <a:t> для кожного </a:t>
            </a:r>
            <a:r>
              <a:rPr lang="ru-RU" sz="1800" dirty="0" err="1"/>
              <a:t>дочірнього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. </a:t>
            </a:r>
            <a:r>
              <a:rPr lang="ru-RU" sz="1800" dirty="0" err="1"/>
              <a:t>Наприклад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C55F81-42D2-47D3-8CAA-4ABE672C6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236" y="2199190"/>
            <a:ext cx="8993528" cy="45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8872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Обрізка об’єктів і функції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Зараз ви можете подумати, що вищенаведений приклад безглуздий. Зрештою, навіщо нам присвоювати об’єкт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 </a:t>
            </a:r>
            <a:r>
              <a:rPr lang="uk-UA" sz="1800" dirty="0"/>
              <a:t>об’єкту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</a:t>
            </a:r>
            <a:r>
              <a:rPr lang="uk-UA" sz="1800" dirty="0"/>
              <a:t>таким чином? Повторювати це, швидше за все, ви не будете. Однак обрізка об’єктів досить-таки нерідко трапляється з функціями. Наприклад: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Це</a:t>
            </a:r>
            <a:r>
              <a:rPr lang="ru-RU" sz="1800" dirty="0"/>
              <a:t> проста </a:t>
            </a:r>
            <a:r>
              <a:rPr lang="ru-RU" sz="1800" dirty="0" err="1"/>
              <a:t>функція</a:t>
            </a:r>
            <a:r>
              <a:rPr lang="ru-RU" sz="1800" dirty="0"/>
              <a:t> з </a:t>
            </a:r>
            <a:r>
              <a:rPr lang="ru-RU" sz="1800" dirty="0" err="1"/>
              <a:t>константним</a:t>
            </a:r>
            <a:r>
              <a:rPr lang="ru-RU" sz="1800" dirty="0"/>
              <a:t> </a:t>
            </a:r>
            <a:r>
              <a:rPr lang="ru-RU" sz="1800" dirty="0" err="1"/>
              <a:t>об’єктом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ru-RU" sz="1800" dirty="0"/>
              <a:t> в </a:t>
            </a:r>
            <a:r>
              <a:rPr lang="ru-RU" sz="1800" dirty="0" err="1"/>
              <a:t>якості</a:t>
            </a:r>
            <a:r>
              <a:rPr lang="ru-RU" sz="1800" dirty="0"/>
              <a:t> параметру, </a:t>
            </a:r>
            <a:r>
              <a:rPr lang="ru-RU" sz="1800" b="1" dirty="0" err="1">
                <a:highlight>
                  <a:srgbClr val="00FF00"/>
                </a:highlight>
              </a:rPr>
              <a:t>який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передається</a:t>
            </a:r>
            <a:r>
              <a:rPr lang="ru-RU" sz="1800" b="1" dirty="0">
                <a:highlight>
                  <a:srgbClr val="00FF00"/>
                </a:highlight>
              </a:rPr>
              <a:t> по </a:t>
            </a:r>
            <a:r>
              <a:rPr lang="ru-RU" sz="1800" b="1" dirty="0" err="1">
                <a:highlight>
                  <a:srgbClr val="00FF00"/>
                </a:highlight>
              </a:rPr>
              <a:t>значенню</a:t>
            </a:r>
            <a:r>
              <a:rPr lang="ru-RU" sz="1800" dirty="0"/>
              <a:t>. </a:t>
            </a:r>
            <a:r>
              <a:rPr lang="ru-RU" sz="1800" dirty="0" err="1"/>
              <a:t>Якщо</a:t>
            </a:r>
            <a:r>
              <a:rPr lang="ru-RU" sz="1800" dirty="0"/>
              <a:t> ми </a:t>
            </a:r>
            <a:r>
              <a:rPr lang="ru-RU" sz="1800" dirty="0" err="1"/>
              <a:t>викликатимемо</a:t>
            </a:r>
            <a:r>
              <a:rPr lang="ru-RU" sz="1800" dirty="0"/>
              <a:t> </a:t>
            </a:r>
            <a:r>
              <a:rPr lang="ru-RU" sz="1800" dirty="0" err="1"/>
              <a:t>цю</a:t>
            </a:r>
            <a:r>
              <a:rPr lang="ru-RU" sz="1800" dirty="0"/>
              <a:t> </a:t>
            </a:r>
            <a:r>
              <a:rPr lang="ru-RU" sz="1800" dirty="0" err="1"/>
              <a:t>функцію</a:t>
            </a:r>
            <a:r>
              <a:rPr lang="ru-RU" sz="1800" dirty="0"/>
              <a:t> </a:t>
            </a:r>
            <a:r>
              <a:rPr lang="ru-RU" sz="1800" dirty="0" err="1"/>
              <a:t>наступним</a:t>
            </a:r>
            <a:r>
              <a:rPr lang="ru-RU" sz="1800" dirty="0"/>
              <a:t> чином: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088948-3E11-498D-9AB4-8AC30C467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907" y="2132585"/>
            <a:ext cx="8268183" cy="17472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D9B918-5B93-4304-9475-3CE184184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87" y="4631587"/>
            <a:ext cx="4791919" cy="21222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D517410-E64D-4B9E-8932-7A7A67BB8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849" y="5435504"/>
            <a:ext cx="1857634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821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Обрізка об’єктів і функції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Ви, напевно, не помітили, що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</a:t>
            </a:r>
            <a:r>
              <a:rPr lang="uk-UA" sz="1800" dirty="0"/>
              <a:t>є параметром-значенням, а не параметром-посиланням. При виконанні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sz="1800" dirty="0"/>
              <a:t>, </a:t>
            </a:r>
            <a:r>
              <a:rPr lang="uk-UA" sz="1800" dirty="0"/>
              <a:t>ви, напевно, очікували, що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parent.getName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 err="1"/>
              <a:t>викличе</a:t>
            </a:r>
            <a:r>
              <a:rPr lang="uk-UA" sz="1800" dirty="0"/>
              <a:t> </a:t>
            </a:r>
            <a:r>
              <a:rPr lang="uk-UA" sz="1800" dirty="0" err="1"/>
              <a:t>перевизначення</a:t>
            </a:r>
            <a:r>
              <a:rPr lang="uk-UA" sz="1800" dirty="0"/>
              <a:t>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, </a:t>
            </a:r>
            <a:r>
              <a:rPr lang="uk-UA" sz="1800" dirty="0"/>
              <a:t>яке виведе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 am a Child</a:t>
            </a:r>
            <a:r>
              <a:rPr lang="en-US" sz="1800" dirty="0"/>
              <a:t>, </a:t>
            </a:r>
            <a:r>
              <a:rPr lang="uk-UA" sz="1800" dirty="0"/>
              <a:t>але це не так. Замість цього об’єкт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</a:t>
            </a:r>
            <a:r>
              <a:rPr lang="en-US" sz="1800" dirty="0"/>
              <a:t> </a:t>
            </a:r>
            <a:r>
              <a:rPr lang="uk-UA" sz="1800" dirty="0"/>
              <a:t>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 </a:t>
            </a:r>
            <a:r>
              <a:rPr lang="uk-UA" sz="1800" dirty="0"/>
              <a:t>обрізається, і тільки частина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</a:t>
            </a:r>
            <a:r>
              <a:rPr lang="uk-UA" sz="1800" dirty="0"/>
              <a:t>копіюється в переданий параметр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. </a:t>
            </a:r>
            <a:r>
              <a:rPr lang="uk-UA" sz="1800" dirty="0"/>
              <a:t>При виконанні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parent.getName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, </a:t>
            </a:r>
            <a:r>
              <a:rPr lang="uk-UA" sz="1800" dirty="0"/>
              <a:t>незважаючи на те, що функція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 </a:t>
            </a:r>
            <a:r>
              <a:rPr lang="uk-UA" sz="1800" dirty="0"/>
              <a:t>є віртуальною, для неї не існує частини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. </a:t>
            </a:r>
            <a:r>
              <a:rPr lang="uk-UA" sz="1800" dirty="0"/>
              <a:t>Отже, отримали те, що отримали.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цьому випадку все досить очевидно з того, що виводиться на екран. Але якщо у вас є функції, які нічого не виводять на екран, то </a:t>
            </a:r>
            <a:r>
              <a:rPr lang="uk-UA" sz="1800" b="1" dirty="0">
                <a:highlight>
                  <a:srgbClr val="FF0000"/>
                </a:highlight>
              </a:rPr>
              <a:t>відстежити таку помилку буде вже проблематично</a:t>
            </a:r>
            <a:r>
              <a:rPr lang="uk-UA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Звичайно</a:t>
            </a:r>
            <a:r>
              <a:rPr lang="ru-RU" sz="1800" dirty="0"/>
              <a:t>, </a:t>
            </a:r>
            <a:r>
              <a:rPr lang="ru-RU" sz="1800" dirty="0" err="1"/>
              <a:t>обрізки</a:t>
            </a:r>
            <a:r>
              <a:rPr lang="ru-RU" sz="1800" dirty="0"/>
              <a:t> тут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було</a:t>
            </a:r>
            <a:r>
              <a:rPr lang="ru-RU" sz="1800" dirty="0"/>
              <a:t> б легко </a:t>
            </a:r>
            <a:r>
              <a:rPr lang="ru-RU" sz="1800" dirty="0" err="1"/>
              <a:t>уникнути</a:t>
            </a:r>
            <a:r>
              <a:rPr lang="ru-RU" sz="1800" dirty="0"/>
              <a:t>, </a:t>
            </a:r>
            <a:r>
              <a:rPr lang="ru-RU" sz="1800" b="1" dirty="0" err="1">
                <a:highlight>
                  <a:srgbClr val="FFFF00"/>
                </a:highlight>
              </a:rPr>
              <a:t>використовуючи</a:t>
            </a:r>
            <a:r>
              <a:rPr lang="ru-RU" sz="1800" b="1" dirty="0">
                <a:highlight>
                  <a:srgbClr val="FFFF00"/>
                </a:highlight>
              </a:rPr>
              <a:t> передачу по </a:t>
            </a:r>
            <a:r>
              <a:rPr lang="ru-RU" sz="1800" b="1" dirty="0" err="1">
                <a:highlight>
                  <a:srgbClr val="FFFF00"/>
                </a:highlight>
              </a:rPr>
              <a:t>посиланню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замість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передачі</a:t>
            </a:r>
            <a:r>
              <a:rPr lang="ru-RU" sz="1800" b="1" dirty="0">
                <a:highlight>
                  <a:srgbClr val="FFFF00"/>
                </a:highlight>
              </a:rPr>
              <a:t> по </a:t>
            </a:r>
            <a:r>
              <a:rPr lang="ru-RU" sz="1800" b="1" dirty="0" err="1">
                <a:highlight>
                  <a:srgbClr val="FFFF00"/>
                </a:highlight>
              </a:rPr>
              <a:t>значенню</a:t>
            </a:r>
            <a:r>
              <a:rPr lang="ru-RU" sz="1800" dirty="0"/>
              <a:t> (</a:t>
            </a:r>
            <a:r>
              <a:rPr lang="ru-RU" sz="1800" b="1" dirty="0">
                <a:highlight>
                  <a:srgbClr val="00FF00"/>
                </a:highlight>
              </a:rPr>
              <a:t>ось </a:t>
            </a:r>
            <a:r>
              <a:rPr lang="ru-RU" sz="1800" b="1" dirty="0" err="1">
                <a:highlight>
                  <a:srgbClr val="00FF00"/>
                </a:highlight>
              </a:rPr>
              <a:t>ще</a:t>
            </a:r>
            <a:r>
              <a:rPr lang="ru-RU" sz="1800" b="1" dirty="0">
                <a:highlight>
                  <a:srgbClr val="00FF00"/>
                </a:highlight>
              </a:rPr>
              <a:t> одна причина, по </a:t>
            </a:r>
            <a:r>
              <a:rPr lang="ru-RU" sz="1800" b="1" dirty="0" err="1">
                <a:highlight>
                  <a:srgbClr val="00FF00"/>
                </a:highlight>
              </a:rPr>
              <a:t>якій</a:t>
            </a:r>
            <a:r>
              <a:rPr lang="ru-RU" sz="1800" b="1" dirty="0">
                <a:highlight>
                  <a:srgbClr val="00FF00"/>
                </a:highlight>
              </a:rPr>
              <a:t> передача </a:t>
            </a:r>
            <a:r>
              <a:rPr lang="ru-RU" sz="1800" b="1" dirty="0" err="1">
                <a:highlight>
                  <a:srgbClr val="00FF00"/>
                </a:highlight>
              </a:rPr>
              <a:t>класів</a:t>
            </a:r>
            <a:r>
              <a:rPr lang="ru-RU" sz="1800" b="1" dirty="0">
                <a:highlight>
                  <a:srgbClr val="00FF00"/>
                </a:highlight>
              </a:rPr>
              <a:t> по </a:t>
            </a:r>
            <a:r>
              <a:rPr lang="ru-RU" sz="1800" b="1" dirty="0" err="1">
                <a:highlight>
                  <a:srgbClr val="00FF00"/>
                </a:highlight>
              </a:rPr>
              <a:t>посиланню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замість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передачі</a:t>
            </a:r>
            <a:r>
              <a:rPr lang="ru-RU" sz="1800" b="1" dirty="0">
                <a:highlight>
                  <a:srgbClr val="00FF00"/>
                </a:highlight>
              </a:rPr>
              <a:t> по </a:t>
            </a:r>
            <a:r>
              <a:rPr lang="ru-RU" sz="1800" b="1" dirty="0" err="1">
                <a:highlight>
                  <a:srgbClr val="00FF00"/>
                </a:highlight>
              </a:rPr>
              <a:t>значенню</a:t>
            </a:r>
            <a:r>
              <a:rPr lang="ru-RU" sz="1800" b="1" dirty="0">
                <a:highlight>
                  <a:srgbClr val="00FF00"/>
                </a:highlight>
              </a:rPr>
              <a:t> є </a:t>
            </a:r>
            <a:r>
              <a:rPr lang="ru-RU" sz="1800" b="1" dirty="0" err="1">
                <a:highlight>
                  <a:srgbClr val="00FF00"/>
                </a:highlight>
              </a:rPr>
              <a:t>хорошою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ідеєю</a:t>
            </a:r>
            <a:r>
              <a:rPr lang="ru-RU" sz="1800" dirty="0"/>
              <a:t>):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8632553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D54F5E-E3F4-4D94-8778-F6F25DF10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815"/>
            <a:ext cx="12192000" cy="578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812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Обрізка векторів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Ще одна помилка, з якою стикаються початківці при роботі з обрізкою, полягає в спробі реалізувати поліморфізм, використовуючи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std::vector</a:t>
            </a:r>
            <a:r>
              <a:rPr lang="en-US" sz="1800" dirty="0"/>
              <a:t>. </a:t>
            </a:r>
            <a:r>
              <a:rPr lang="uk-UA" sz="1800" dirty="0" err="1"/>
              <a:t>Додамо</a:t>
            </a:r>
            <a:r>
              <a:rPr lang="uk-UA" sz="1800" dirty="0"/>
              <a:t> до нашої програми наступний код: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E07E59-0B39-4DE9-92BE-B4D60384B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067" y="1772262"/>
            <a:ext cx="8657863" cy="33904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9CB978-B170-4107-BD2E-485BAA7D9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601" y="5409183"/>
            <a:ext cx="3362794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633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Оскільки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std::vector</a:t>
            </a:r>
            <a:r>
              <a:rPr lang="en-US" sz="1800" dirty="0"/>
              <a:t> </a:t>
            </a:r>
            <a:r>
              <a:rPr lang="uk-UA" sz="1800" dirty="0"/>
              <a:t>був оголошений як вектор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, </a:t>
            </a:r>
            <a:r>
              <a:rPr lang="uk-UA" sz="1800" dirty="0"/>
              <a:t>то при доданні до нього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Child(8)</a:t>
            </a:r>
            <a:r>
              <a:rPr lang="en-US" sz="1800" dirty="0"/>
              <a:t> </a:t>
            </a:r>
            <a:r>
              <a:rPr lang="uk-UA" sz="1800" b="1" dirty="0">
                <a:highlight>
                  <a:srgbClr val="FF0000"/>
                </a:highlight>
              </a:rPr>
              <a:t>виконалася обрізка об’єкта</a:t>
            </a:r>
            <a:r>
              <a:rPr lang="uk-UA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Виправити це трохи складніше. Початківці намагаються зробити вектор з посиланнями на об’єкти, наприклад: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FF0000"/>
                </a:highlight>
              </a:rPr>
              <a:t>На жаль, це не спрацює</a:t>
            </a:r>
            <a:r>
              <a:rPr lang="uk-UA" sz="1800" dirty="0"/>
              <a:t>. Елементи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std::vector </a:t>
            </a:r>
            <a:r>
              <a:rPr lang="uk-UA" sz="1800" dirty="0"/>
              <a:t>повинні бути об’єктами, яким можна </a:t>
            </a:r>
            <a:r>
              <a:rPr lang="uk-UA" sz="1800" dirty="0" err="1"/>
              <a:t>переприсвоювати</a:t>
            </a:r>
            <a:r>
              <a:rPr lang="uk-UA" sz="1800" dirty="0"/>
              <a:t> значення, тоді як посилання можуть бути </a:t>
            </a:r>
            <a:r>
              <a:rPr lang="uk-UA" sz="1800" dirty="0" err="1"/>
              <a:t>ініціалізовані</a:t>
            </a:r>
            <a:r>
              <a:rPr lang="uk-UA" sz="1800" dirty="0"/>
              <a:t> лише раз і </a:t>
            </a:r>
            <a:r>
              <a:rPr lang="uk-UA" sz="1800" dirty="0" err="1"/>
              <a:t>переприсвоювати</a:t>
            </a:r>
            <a:r>
              <a:rPr lang="uk-UA" sz="1800" dirty="0"/>
              <a:t> їм значення заборонено.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Одним із способів вирішення цієї проблеми є </a:t>
            </a:r>
            <a:r>
              <a:rPr lang="uk-UA" sz="1800" b="1" dirty="0">
                <a:highlight>
                  <a:srgbClr val="FFFF00"/>
                </a:highlight>
              </a:rPr>
              <a:t>створення </a:t>
            </a:r>
            <a:r>
              <a:rPr lang="uk-UA" sz="1800" b="1" dirty="0" err="1">
                <a:highlight>
                  <a:srgbClr val="FFFF00"/>
                </a:highlight>
              </a:rPr>
              <a:t>вектора</a:t>
            </a:r>
            <a:r>
              <a:rPr lang="uk-UA" sz="1800" b="1" dirty="0">
                <a:highlight>
                  <a:srgbClr val="FFFF00"/>
                </a:highlight>
              </a:rPr>
              <a:t> з вказівниками на об’єкти</a:t>
            </a:r>
            <a:r>
              <a:rPr lang="uk-UA" sz="1800" dirty="0"/>
              <a:t>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33A599-D4EF-4E54-8FA6-22E2ACF43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693" y="2225771"/>
            <a:ext cx="4172614" cy="87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027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B611BF-35C8-4AFC-81D7-7BA858AC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46" y="202969"/>
            <a:ext cx="10300707" cy="48783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6CC2D9E-6EA7-4C29-82B9-F0695C7C9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838" y="5283746"/>
            <a:ext cx="3372321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64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 lnSpcReduction="10000"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Працює! Але це біль, тому що тепер нам доведеться мати справу з динамічним виділенням пам’яті.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На щастя, є ще один спосіб вирішення цієї проблеми. Стандартна бібліотека </a:t>
            </a:r>
            <a:r>
              <a:rPr lang="en-US" sz="1800" dirty="0"/>
              <a:t>C++ </a:t>
            </a:r>
            <a:r>
              <a:rPr lang="uk-UA" sz="1800" dirty="0"/>
              <a:t>надає клас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reference_wrapper</a:t>
            </a:r>
            <a:r>
              <a:rPr lang="en-US" sz="1800" dirty="0"/>
              <a:t>. </a:t>
            </a:r>
            <a:r>
              <a:rPr lang="uk-UA" sz="1800" dirty="0"/>
              <a:t>По суті,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reference_wrapper</a:t>
            </a:r>
            <a:r>
              <a:rPr lang="en-US" sz="1800" dirty="0"/>
              <a:t> — </a:t>
            </a:r>
            <a:r>
              <a:rPr lang="uk-UA" sz="1800" dirty="0"/>
              <a:t>це клас, який працює як посилання, але дозволяє виконувати операції присвоювання і копіювання і сумісний з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std::vector</a:t>
            </a:r>
            <a:r>
              <a:rPr lang="en-US" sz="1800" dirty="0"/>
              <a:t>.</a:t>
            </a: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Гарна новина полягає в тому, що вам не потрібно знати, як він реалізований для того, щоб його використовувати. Все, що вам потрібно знати: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 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reference_wrapper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uk-UA" sz="1800" dirty="0"/>
              <a:t>знаходиться в заголовковому файлі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functional</a:t>
            </a:r>
            <a:r>
              <a:rPr lang="en-US" sz="1800" dirty="0"/>
              <a:t>.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   </a:t>
            </a:r>
            <a:r>
              <a:rPr lang="uk-UA" sz="1800" dirty="0"/>
              <a:t>При створенні об’єкта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reference_wrapper</a:t>
            </a:r>
            <a:r>
              <a:rPr lang="en-US" sz="1800" dirty="0"/>
              <a:t>, </a:t>
            </a:r>
            <a:r>
              <a:rPr lang="uk-UA" sz="1800" dirty="0"/>
              <a:t>цей об’єкт не може бути анонімним (оскільки анонімні об’єкти мають область видимості виразу, що може призвести до виникнення висячого посилання).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  Для отримання об’єкта з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reference_wrapper</a:t>
            </a:r>
            <a:r>
              <a:rPr lang="en-US" sz="1800" dirty="0"/>
              <a:t> </a:t>
            </a:r>
            <a:r>
              <a:rPr lang="uk-UA" sz="1800" dirty="0"/>
              <a:t>використовується метод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get()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Перепишемо наш код, додавши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reference_wrapper</a:t>
            </a:r>
            <a:r>
              <a:rPr lang="en-US" sz="1800" dirty="0"/>
              <a:t>: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40373517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Все </a:t>
            </a:r>
            <a:r>
              <a:rPr lang="ru-RU" sz="1800" dirty="0" err="1"/>
              <a:t>чудово</a:t>
            </a:r>
            <a:r>
              <a:rPr lang="ru-RU" sz="1800" dirty="0"/>
              <a:t>, і нам не </a:t>
            </a:r>
            <a:r>
              <a:rPr lang="ru-RU" sz="1800" dirty="0" err="1"/>
              <a:t>потрібно</a:t>
            </a:r>
            <a:r>
              <a:rPr lang="ru-RU" sz="1800" dirty="0"/>
              <a:t> </a:t>
            </a:r>
            <a:r>
              <a:rPr lang="ru-RU" sz="1800" dirty="0" err="1"/>
              <a:t>морочитися</a:t>
            </a:r>
            <a:r>
              <a:rPr lang="ru-RU" sz="1800" dirty="0"/>
              <a:t> з </a:t>
            </a:r>
            <a:r>
              <a:rPr lang="ru-RU" sz="1800" dirty="0" err="1"/>
              <a:t>динамічним</a:t>
            </a:r>
            <a:r>
              <a:rPr lang="ru-RU" sz="1800" dirty="0"/>
              <a:t> </a:t>
            </a:r>
            <a:r>
              <a:rPr lang="ru-RU" sz="1800" dirty="0" err="1"/>
              <a:t>виділенням</a:t>
            </a:r>
            <a:r>
              <a:rPr lang="ru-RU" sz="1800" dirty="0"/>
              <a:t> </a:t>
            </a:r>
            <a:r>
              <a:rPr lang="ru-RU" sz="1800" dirty="0" err="1"/>
              <a:t>пам’яті</a:t>
            </a:r>
            <a:r>
              <a:rPr lang="ru-RU" sz="1800" dirty="0"/>
              <a:t>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F482D2-422B-4A8F-A68E-8708DE054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455"/>
            <a:ext cx="12192000" cy="336884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18E892-4F2F-4C1F-9685-8BAE45672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496" y="3882882"/>
            <a:ext cx="3439005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8424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Висновки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Хоча мова </a:t>
            </a:r>
            <a:r>
              <a:rPr lang="en-US" sz="1800" dirty="0"/>
              <a:t>C++ </a:t>
            </a:r>
            <a:r>
              <a:rPr lang="uk-UA" sz="1800" dirty="0"/>
              <a:t>підтримує присвоювання об’єктів дочірніх класів об’єктам батьківського класу за допомогою обрізки об’єктів, це приносить більше болю, ніж користі, тому рекомендується уникати випадків з виконанням обрізки об’єктів. Коли справа доходить до роботи з дочірніми класами, завжди </a:t>
            </a:r>
            <a:r>
              <a:rPr lang="uk-UA" sz="1800" dirty="0" err="1"/>
              <a:t>переперевіряйте</a:t>
            </a:r>
            <a:r>
              <a:rPr lang="uk-UA" sz="1800" dirty="0"/>
              <a:t> параметри своїх функцій, щоб ні в якому разі не виконувалася передача по значенню.</a:t>
            </a:r>
          </a:p>
        </p:txBody>
      </p:sp>
    </p:spTree>
    <p:extLst>
      <p:ext uri="{BB962C8B-B14F-4D97-AF65-F5344CB8AC3E}">
        <p14:creationId xmlns:p14="http://schemas.microsoft.com/office/powerpoint/2010/main" val="22321764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Навіщо потрібен </a:t>
            </a:r>
            <a:r>
              <a:rPr lang="en-US" b="1" dirty="0" err="1"/>
              <a:t>dynamic_cast</a:t>
            </a:r>
            <a:r>
              <a:rPr lang="en-US" b="1" dirty="0"/>
              <a:t>?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7339851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Застосовуючи</a:t>
            </a:r>
            <a:r>
              <a:rPr lang="ru-RU" sz="1800" dirty="0"/>
              <a:t> </a:t>
            </a:r>
            <a:r>
              <a:rPr lang="ru-RU" sz="1800" dirty="0" err="1"/>
              <a:t>поліморфізм</a:t>
            </a:r>
            <a:r>
              <a:rPr lang="ru-RU" sz="1800" dirty="0"/>
              <a:t> на </a:t>
            </a:r>
            <a:r>
              <a:rPr lang="ru-RU" sz="1800" dirty="0" err="1"/>
              <a:t>практиці</a:t>
            </a:r>
            <a:r>
              <a:rPr lang="ru-RU" sz="1800" dirty="0"/>
              <a:t> </a:t>
            </a:r>
            <a:r>
              <a:rPr lang="ru-RU" sz="1800" dirty="0" err="1"/>
              <a:t>ви</a:t>
            </a:r>
            <a:r>
              <a:rPr lang="ru-RU" sz="1800" dirty="0"/>
              <a:t> часто </a:t>
            </a:r>
            <a:r>
              <a:rPr lang="ru-RU" sz="1800" dirty="0" err="1"/>
              <a:t>стикатиметеся</a:t>
            </a:r>
            <a:r>
              <a:rPr lang="ru-RU" sz="1800" dirty="0"/>
              <a:t> з </a:t>
            </a:r>
            <a:r>
              <a:rPr lang="ru-RU" sz="1800" dirty="0" err="1"/>
              <a:t>ситуаціями</a:t>
            </a:r>
            <a:r>
              <a:rPr lang="ru-RU" sz="1800" dirty="0"/>
              <a:t>, коли у вас є </a:t>
            </a:r>
            <a:r>
              <a:rPr lang="ru-RU" sz="1800" dirty="0" err="1"/>
              <a:t>вказівник</a:t>
            </a:r>
            <a:r>
              <a:rPr lang="ru-RU" sz="1800" dirty="0"/>
              <a:t> на </a:t>
            </a:r>
            <a:r>
              <a:rPr lang="ru-RU" sz="1800" dirty="0" err="1"/>
              <a:t>батьківський</a:t>
            </a:r>
            <a:r>
              <a:rPr lang="ru-RU" sz="1800" dirty="0"/>
              <a:t> </a:t>
            </a:r>
            <a:r>
              <a:rPr lang="ru-RU" sz="1800" dirty="0" err="1"/>
              <a:t>клас</a:t>
            </a:r>
            <a:r>
              <a:rPr lang="ru-RU" sz="1800" dirty="0"/>
              <a:t>, </a:t>
            </a:r>
            <a:r>
              <a:rPr lang="ru-RU" sz="1800" b="1" dirty="0">
                <a:highlight>
                  <a:srgbClr val="00FF00"/>
                </a:highlight>
              </a:rPr>
              <a:t>але вам </a:t>
            </a:r>
            <a:r>
              <a:rPr lang="ru-RU" sz="1800" b="1" dirty="0" err="1">
                <a:highlight>
                  <a:srgbClr val="00FF00"/>
                </a:highlight>
              </a:rPr>
              <a:t>потрібно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отримати</a:t>
            </a:r>
            <a:r>
              <a:rPr lang="ru-RU" sz="1800" b="1" dirty="0">
                <a:highlight>
                  <a:srgbClr val="00FF00"/>
                </a:highlight>
              </a:rPr>
              <a:t> доступ до </a:t>
            </a:r>
            <a:r>
              <a:rPr lang="ru-RU" sz="1800" b="1" dirty="0" err="1">
                <a:highlight>
                  <a:srgbClr val="00FF00"/>
                </a:highlight>
              </a:rPr>
              <a:t>даних</a:t>
            </a:r>
            <a:r>
              <a:rPr lang="ru-RU" sz="1800" b="1" dirty="0">
                <a:highlight>
                  <a:srgbClr val="00FF00"/>
                </a:highlight>
              </a:rPr>
              <a:t>, </a:t>
            </a:r>
            <a:r>
              <a:rPr lang="ru-RU" sz="1800" b="1" dirty="0" err="1">
                <a:highlight>
                  <a:srgbClr val="00FF00"/>
                </a:highlight>
              </a:rPr>
              <a:t>які</a:t>
            </a:r>
            <a:r>
              <a:rPr lang="ru-RU" sz="1800" b="1" dirty="0">
                <a:highlight>
                  <a:srgbClr val="00FF00"/>
                </a:highlight>
              </a:rPr>
              <a:t> є </a:t>
            </a:r>
            <a:r>
              <a:rPr lang="ru-RU" sz="1800" b="1" dirty="0" err="1">
                <a:highlight>
                  <a:srgbClr val="00FF00"/>
                </a:highlight>
              </a:rPr>
              <a:t>тільки</a:t>
            </a:r>
            <a:r>
              <a:rPr lang="ru-RU" sz="1800" b="1" dirty="0">
                <a:highlight>
                  <a:srgbClr val="00FF00"/>
                </a:highlight>
              </a:rPr>
              <a:t> в </a:t>
            </a:r>
            <a:r>
              <a:rPr lang="ru-RU" sz="1800" b="1" dirty="0" err="1">
                <a:highlight>
                  <a:srgbClr val="00FF00"/>
                </a:highlight>
              </a:rPr>
              <a:t>дочірньому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класі</a:t>
            </a:r>
            <a:r>
              <a:rPr lang="ru-RU" sz="1800" dirty="0"/>
              <a:t>. </a:t>
            </a:r>
            <a:r>
              <a:rPr lang="ru-RU" sz="1800" dirty="0" err="1"/>
              <a:t>Наприклад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835001-F7E5-4B3A-806D-62FDF3800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852" y="0"/>
            <a:ext cx="4852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53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Вказівники</a:t>
            </a:r>
            <a:r>
              <a:rPr lang="ru-RU" b="1" dirty="0"/>
              <a:t>, </a:t>
            </a:r>
            <a:r>
              <a:rPr lang="ru-RU" b="1" dirty="0" err="1"/>
              <a:t>посилання</a:t>
            </a:r>
            <a:r>
              <a:rPr lang="ru-RU" b="1" dirty="0"/>
              <a:t> і </a:t>
            </a:r>
            <a:r>
              <a:rPr lang="ru-RU" b="1" dirty="0" err="1"/>
              <a:t>батьківські</a:t>
            </a:r>
            <a:r>
              <a:rPr lang="ru-RU" b="1" dirty="0"/>
              <a:t> </a:t>
            </a:r>
            <a:r>
              <a:rPr lang="ru-RU" b="1" dirty="0" err="1"/>
              <a:t>класи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Тепер</a:t>
            </a:r>
            <a:r>
              <a:rPr lang="ru-RU" sz="1800" dirty="0"/>
              <a:t> </a:t>
            </a:r>
            <a:r>
              <a:rPr lang="ru-RU" sz="1800" dirty="0" err="1"/>
              <a:t>уявіть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у нас 30 </a:t>
            </a:r>
            <a:r>
              <a:rPr lang="ru-RU" sz="1800" dirty="0" err="1"/>
              <a:t>різних</a:t>
            </a:r>
            <a:r>
              <a:rPr lang="ru-RU" sz="1800" dirty="0"/>
              <a:t> </a:t>
            </a:r>
            <a:r>
              <a:rPr lang="ru-RU" sz="1800" dirty="0" err="1"/>
              <a:t>типів</a:t>
            </a:r>
            <a:r>
              <a:rPr lang="ru-RU" sz="1800" dirty="0"/>
              <a:t> тварин. Нам </a:t>
            </a:r>
            <a:r>
              <a:rPr lang="ru-RU" sz="1800" dirty="0" err="1"/>
              <a:t>довелося</a:t>
            </a:r>
            <a:r>
              <a:rPr lang="ru-RU" sz="1800" dirty="0"/>
              <a:t> б </a:t>
            </a:r>
            <a:r>
              <a:rPr lang="ru-RU" sz="1800" dirty="0" err="1"/>
              <a:t>створити</a:t>
            </a:r>
            <a:r>
              <a:rPr lang="ru-RU" sz="1800" dirty="0"/>
              <a:t> 30 </a:t>
            </a:r>
            <a:r>
              <a:rPr lang="ru-RU" sz="1800" dirty="0" err="1"/>
              <a:t>масивів</a:t>
            </a:r>
            <a:r>
              <a:rPr lang="ru-RU" sz="1800" dirty="0"/>
              <a:t> — по одному на </a:t>
            </a:r>
            <a:r>
              <a:rPr lang="ru-RU" sz="1800" dirty="0" err="1"/>
              <a:t>кожен</a:t>
            </a:r>
            <a:r>
              <a:rPr lang="ru-RU" sz="1800" dirty="0"/>
              <a:t> тип </a:t>
            </a:r>
            <a:r>
              <a:rPr lang="ru-RU" sz="1800" dirty="0" err="1"/>
              <a:t>тварини</a:t>
            </a:r>
            <a:r>
              <a:rPr lang="ru-RU" sz="1800" dirty="0"/>
              <a:t>!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Однак</a:t>
            </a:r>
            <a:r>
              <a:rPr lang="ru-RU" sz="1800" dirty="0"/>
              <a:t>, </a:t>
            </a:r>
            <a:r>
              <a:rPr lang="ru-RU" sz="1800" dirty="0" err="1"/>
              <a:t>оскільки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</a:t>
            </a:r>
            <a:r>
              <a:rPr lang="ru-RU" sz="1800" dirty="0"/>
              <a:t> і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Dog</a:t>
            </a:r>
            <a:r>
              <a:rPr lang="ru-RU" sz="1800" dirty="0"/>
              <a:t> </a:t>
            </a:r>
            <a:r>
              <a:rPr lang="ru-RU" sz="1800" dirty="0" err="1"/>
              <a:t>наслідують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Animal</a:t>
            </a:r>
            <a:r>
              <a:rPr lang="ru-RU" sz="1800" dirty="0"/>
              <a:t>, то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зробити</a:t>
            </a:r>
            <a:r>
              <a:rPr lang="ru-RU" sz="1800" dirty="0"/>
              <a:t> </a:t>
            </a:r>
            <a:r>
              <a:rPr lang="ru-RU" sz="1800" dirty="0" err="1"/>
              <a:t>наступне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EABFD0-DB81-44F2-9F1C-75F524BEF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515" y="2145571"/>
            <a:ext cx="8518967" cy="373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1257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Навіщо потрібен </a:t>
            </a:r>
            <a:r>
              <a:rPr lang="en-US" b="1" dirty="0" err="1"/>
              <a:t>dynamic_cast</a:t>
            </a:r>
            <a:r>
              <a:rPr lang="en-US" b="1" dirty="0"/>
              <a:t>?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цій програмі метод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getObject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/>
              <a:t>завжди повертає вказівник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, </a:t>
            </a:r>
            <a:r>
              <a:rPr lang="uk-UA" sz="1800" dirty="0"/>
              <a:t>але цей вказівник може вказувати або на об’єкт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, </a:t>
            </a:r>
            <a:r>
              <a:rPr lang="uk-UA" sz="1800" dirty="0"/>
              <a:t>або на об’єкт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. </a:t>
            </a:r>
            <a:r>
              <a:rPr lang="uk-UA" sz="1800" dirty="0"/>
              <a:t>У випадку, коли вказівник вказує на об’єкт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, </a:t>
            </a:r>
            <a:r>
              <a:rPr lang="uk-UA" sz="1800" dirty="0"/>
              <a:t>як ми викликатимемо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?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Один із способів — додати віртуальну функцію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 </a:t>
            </a:r>
            <a:r>
              <a:rPr lang="uk-UA" sz="1800" dirty="0"/>
              <a:t>в клас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(</a:t>
            </a:r>
            <a:r>
              <a:rPr lang="uk-UA" sz="1800" dirty="0"/>
              <a:t>щоб мати можливість викликати </a:t>
            </a:r>
            <a:r>
              <a:rPr lang="uk-UA" sz="1800" dirty="0" err="1"/>
              <a:t>перевизначення</a:t>
            </a:r>
            <a:r>
              <a:rPr lang="uk-UA" sz="1800" dirty="0"/>
              <a:t> через об’єкт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). </a:t>
            </a:r>
            <a:r>
              <a:rPr lang="uk-UA" sz="1800" dirty="0"/>
              <a:t>Але, використовуючи цей варіант, ми будемо захаращувати клас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</a:t>
            </a:r>
            <a:r>
              <a:rPr lang="uk-UA" sz="1800" dirty="0"/>
              <a:t>тим, що повинно бути турботою тільки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Мова </a:t>
            </a:r>
            <a:r>
              <a:rPr lang="en-US" sz="1800" dirty="0"/>
              <a:t>C++ </a:t>
            </a:r>
            <a:r>
              <a:rPr lang="uk-UA" sz="1800" dirty="0"/>
              <a:t>дозволяє нам неявно конвертувати вказівник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 </a:t>
            </a:r>
            <a:r>
              <a:rPr lang="uk-UA" sz="1800" dirty="0"/>
              <a:t>у вказівник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(</a:t>
            </a:r>
            <a:r>
              <a:rPr lang="uk-UA" sz="1800" dirty="0"/>
              <a:t>фактично, це і робить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getObject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). </a:t>
            </a:r>
            <a:r>
              <a:rPr lang="uk-UA" sz="1800" dirty="0"/>
              <a:t>Ця конвертація називається приведенням до базового типу (або «</a:t>
            </a:r>
            <a:r>
              <a:rPr lang="uk-UA" sz="1800" dirty="0" err="1"/>
              <a:t>підвищуючим</a:t>
            </a:r>
            <a:r>
              <a:rPr lang="uk-UA" sz="1800" dirty="0"/>
              <a:t> приведенням типу»). </a:t>
            </a:r>
            <a:r>
              <a:rPr lang="uk-UA" sz="1800" b="1" dirty="0">
                <a:highlight>
                  <a:srgbClr val="00FF00"/>
                </a:highlight>
              </a:rPr>
              <a:t>Однак, що, якби ми могли конвертувати вказівник класу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Parent</a:t>
            </a:r>
            <a:r>
              <a:rPr lang="en-US" sz="1800" b="1" dirty="0">
                <a:highlight>
                  <a:srgbClr val="00FF00"/>
                </a:highlight>
              </a:rPr>
              <a:t> </a:t>
            </a:r>
            <a:r>
              <a:rPr lang="uk-UA" sz="1800" b="1" dirty="0">
                <a:highlight>
                  <a:srgbClr val="00FF00"/>
                </a:highlight>
              </a:rPr>
              <a:t>назад у вказівник класу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Child</a:t>
            </a:r>
            <a:r>
              <a:rPr lang="en-US" sz="1800" b="1" dirty="0">
                <a:highlight>
                  <a:srgbClr val="00FF00"/>
                </a:highlight>
              </a:rPr>
              <a:t>? </a:t>
            </a:r>
            <a:r>
              <a:rPr lang="uk-UA" sz="1800" dirty="0"/>
              <a:t>Таким чином, ми могли б напряму викликати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, </a:t>
            </a:r>
            <a:r>
              <a:rPr lang="uk-UA" sz="1800" dirty="0"/>
              <a:t>використовуючи той же вказівник, і взагалі не морочитися з віртуальними функціями.</a:t>
            </a:r>
          </a:p>
        </p:txBody>
      </p:sp>
    </p:spTree>
    <p:extLst>
      <p:ext uri="{BB962C8B-B14F-4D97-AF65-F5344CB8AC3E}">
        <p14:creationId xmlns:p14="http://schemas.microsoft.com/office/powerpoint/2010/main" val="367376599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Оператор </a:t>
            </a:r>
            <a:r>
              <a:rPr lang="en-US" b="1" dirty="0" err="1"/>
              <a:t>dynamic_cast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мові </a:t>
            </a:r>
            <a:r>
              <a:rPr lang="en-US" sz="1800" dirty="0"/>
              <a:t>C++ </a:t>
            </a:r>
            <a:r>
              <a:rPr lang="uk-UA" sz="1800" dirty="0"/>
              <a:t>оператор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dynamic_cast</a:t>
            </a:r>
            <a:r>
              <a:rPr lang="en-US" sz="1800" dirty="0"/>
              <a:t> </a:t>
            </a:r>
            <a:r>
              <a:rPr lang="uk-UA" sz="1800" dirty="0"/>
              <a:t>використовується саме для цього. Хоча динамічне приведення дозволяє виконувати не тільки конвертацію вказівників батьківського класу у вказівники дочірнього класу, це є найбільш поширеним застосуванням оператора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dynamic_cast</a:t>
            </a:r>
            <a:r>
              <a:rPr lang="en-US" sz="1800" dirty="0"/>
              <a:t>. </a:t>
            </a:r>
            <a:r>
              <a:rPr lang="uk-UA" sz="1800" dirty="0"/>
              <a:t>Цей процес називається приведенням до дочірнього типу (або «</a:t>
            </a:r>
            <a:r>
              <a:rPr lang="uk-UA" sz="1800" b="1" dirty="0">
                <a:highlight>
                  <a:srgbClr val="00FF00"/>
                </a:highlight>
              </a:rPr>
              <a:t>понижуючим приведенням типу</a:t>
            </a:r>
            <a:r>
              <a:rPr lang="uk-UA" sz="1800" dirty="0"/>
              <a:t>»).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Використання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dynamic_cast</a:t>
            </a:r>
            <a:r>
              <a:rPr lang="en-US" sz="1800" dirty="0"/>
              <a:t> </a:t>
            </a:r>
            <a:r>
              <a:rPr lang="uk-UA" sz="1800" dirty="0"/>
              <a:t>майже ідентичне використанню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static_cast</a:t>
            </a:r>
            <a:r>
              <a:rPr lang="en-US" sz="1800" dirty="0"/>
              <a:t>. </a:t>
            </a:r>
            <a:r>
              <a:rPr lang="uk-UA" sz="1800" dirty="0"/>
              <a:t>Ось функція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r>
              <a:rPr lang="en-US" sz="1800" dirty="0"/>
              <a:t> </a:t>
            </a:r>
            <a:r>
              <a:rPr lang="uk-UA" sz="1800" dirty="0"/>
              <a:t>з вищенаведеного прикладу, де ми використовуємо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dynamic_cast</a:t>
            </a:r>
            <a:r>
              <a:rPr lang="en-US" sz="1800" dirty="0"/>
              <a:t> </a:t>
            </a:r>
            <a:r>
              <a:rPr lang="uk-UA" sz="1800" dirty="0"/>
              <a:t>для конвертації вказівника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</a:t>
            </a:r>
            <a:r>
              <a:rPr lang="uk-UA" sz="1800" dirty="0"/>
              <a:t>назад у вказівник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4E6F7A-40AC-4A5C-92CE-D843E2C8E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721313"/>
            <a:ext cx="12192000" cy="31366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3EEF8D-B74B-4A41-8861-0AF055B3E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062" y="6200683"/>
            <a:ext cx="4115374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059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uk-UA" sz="3600" b="1" dirty="0"/>
              <a:t>Неможливість конвертації через </a:t>
            </a:r>
            <a:r>
              <a:rPr lang="en-US" sz="3600" b="1" dirty="0" err="1"/>
              <a:t>dynamic_cast</a:t>
            </a:r>
            <a:endParaRPr lang="uk-UA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Вищенаведений приклад працює тільки через те, що вказівник </a:t>
            </a:r>
            <a:r>
              <a:rPr lang="en-US" sz="1800" dirty="0"/>
              <a:t>p </a:t>
            </a:r>
            <a:r>
              <a:rPr lang="uk-UA" sz="1800" dirty="0"/>
              <a:t>насправді вказує на об’єкт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, </a:t>
            </a:r>
            <a:r>
              <a:rPr lang="uk-UA" sz="1800" dirty="0"/>
              <a:t>тому конвертація успішна.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«А що відбулося б, якби </a:t>
            </a:r>
            <a:r>
              <a:rPr lang="en-US" sz="1800" dirty="0"/>
              <a:t>p </a:t>
            </a:r>
            <a:r>
              <a:rPr lang="uk-UA" sz="1800" dirty="0"/>
              <a:t>не вказував на об’єкт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?» — </a:t>
            </a:r>
            <a:r>
              <a:rPr lang="uk-UA" sz="1800" dirty="0"/>
              <a:t>запитаєте Ви. Це легко перевірити, змінивши аргумент методу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getObject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 </a:t>
            </a:r>
            <a:r>
              <a:rPr lang="uk-UA" sz="1800" dirty="0"/>
              <a:t>з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1800" dirty="0"/>
              <a:t> </a:t>
            </a:r>
            <a:r>
              <a:rPr lang="uk-UA" sz="1800" dirty="0"/>
              <a:t>на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false</a:t>
            </a:r>
            <a:r>
              <a:rPr lang="en-US" sz="1800" dirty="0"/>
              <a:t>. </a:t>
            </a:r>
            <a:r>
              <a:rPr lang="uk-UA" sz="1800" dirty="0"/>
              <a:t>В такому випадку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getObject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 </a:t>
            </a:r>
            <a:r>
              <a:rPr lang="uk-UA" sz="1800" dirty="0"/>
              <a:t>повертатиме вказівник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</a:t>
            </a:r>
            <a:r>
              <a:rPr lang="uk-UA" sz="1800" dirty="0"/>
              <a:t>на об’єкт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. </a:t>
            </a:r>
            <a:r>
              <a:rPr lang="uk-UA" sz="1800" dirty="0"/>
              <a:t>Якщо потім ми спробуємо використати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dynamic_cast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uk-UA" sz="1800" dirty="0"/>
              <a:t>для конвертації 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, </a:t>
            </a:r>
            <a:r>
              <a:rPr lang="uk-UA" sz="1800" dirty="0"/>
              <a:t>то зазнаємо невдачі, тому що подібне перетворення неможливе.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Якщо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dynamic_cast</a:t>
            </a:r>
            <a:r>
              <a:rPr lang="en-US" sz="1800" dirty="0"/>
              <a:t> </a:t>
            </a:r>
            <a:r>
              <a:rPr lang="uk-UA" sz="1800" dirty="0"/>
              <a:t>не може виконати конвертацію, то він повертає </a:t>
            </a:r>
            <a:r>
              <a:rPr lang="uk-UA" sz="1800" b="1" dirty="0"/>
              <a:t>нульовий вказівник</a:t>
            </a:r>
            <a:r>
              <a:rPr lang="uk-UA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53588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uk-UA" sz="3600" b="1" dirty="0"/>
              <a:t>Неможливість конвертації через </a:t>
            </a:r>
            <a:r>
              <a:rPr lang="en-US" sz="3600" b="1" dirty="0" err="1"/>
              <a:t>dynamic_cast</a:t>
            </a:r>
            <a:endParaRPr lang="uk-UA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Оскільки</a:t>
            </a:r>
            <a:r>
              <a:rPr lang="ru-RU" sz="1800" dirty="0"/>
              <a:t> в </a:t>
            </a:r>
            <a:r>
              <a:rPr lang="ru-RU" sz="1800" dirty="0" err="1"/>
              <a:t>коді</a:t>
            </a:r>
            <a:r>
              <a:rPr lang="ru-RU" sz="1800" dirty="0"/>
              <a:t>, </a:t>
            </a:r>
            <a:r>
              <a:rPr lang="ru-RU" sz="1800" dirty="0" err="1"/>
              <a:t>наведеному</a:t>
            </a:r>
            <a:r>
              <a:rPr lang="ru-RU" sz="1800" dirty="0"/>
              <a:t> </a:t>
            </a:r>
            <a:r>
              <a:rPr lang="ru-RU" sz="1800" dirty="0" err="1"/>
              <a:t>вище</a:t>
            </a:r>
            <a:r>
              <a:rPr lang="ru-RU" sz="1800" dirty="0"/>
              <a:t>, ми не додали </a:t>
            </a:r>
            <a:r>
              <a:rPr lang="ru-RU" sz="1800" dirty="0" err="1"/>
              <a:t>перевірку</a:t>
            </a:r>
            <a:r>
              <a:rPr lang="ru-RU" sz="1800" dirty="0"/>
              <a:t> на </a:t>
            </a:r>
            <a:r>
              <a:rPr lang="ru-RU" sz="1800" dirty="0" err="1"/>
              <a:t>нульовий</a:t>
            </a:r>
            <a:r>
              <a:rPr lang="ru-RU" sz="1800" dirty="0"/>
              <a:t> </a:t>
            </a:r>
            <a:r>
              <a:rPr lang="ru-RU" sz="1800" dirty="0" err="1"/>
              <a:t>вказівник</a:t>
            </a:r>
            <a:r>
              <a:rPr lang="ru-RU" sz="1800" dirty="0"/>
              <a:t>, то при </a:t>
            </a:r>
            <a:r>
              <a:rPr lang="ru-RU" sz="1800" dirty="0" err="1"/>
              <a:t>виконанні</a:t>
            </a:r>
            <a:r>
              <a:rPr lang="ru-RU" sz="1800" dirty="0"/>
              <a:t> </a:t>
            </a:r>
            <a:r>
              <a:rPr lang="en-US" sz="1800" dirty="0"/>
              <a:t> 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-&gt;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getName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ru-RU" sz="1800" dirty="0"/>
              <a:t>ми </a:t>
            </a:r>
            <a:r>
              <a:rPr lang="ru-RU" sz="1800" dirty="0" err="1"/>
              <a:t>спробуємо</a:t>
            </a:r>
            <a:r>
              <a:rPr lang="ru-RU" sz="1800" dirty="0"/>
              <a:t> </a:t>
            </a:r>
            <a:r>
              <a:rPr lang="ru-RU" sz="1800" dirty="0" err="1"/>
              <a:t>розіменувати</a:t>
            </a:r>
            <a:r>
              <a:rPr lang="ru-RU" sz="1800" dirty="0"/>
              <a:t> </a:t>
            </a:r>
            <a:r>
              <a:rPr lang="ru-RU" sz="1800" dirty="0" err="1"/>
              <a:t>нульовий</a:t>
            </a:r>
            <a:r>
              <a:rPr lang="ru-RU" sz="1800" dirty="0"/>
              <a:t> </a:t>
            </a:r>
            <a:r>
              <a:rPr lang="ru-RU" sz="1800" dirty="0" err="1"/>
              <a:t>вказівник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, в свою </a:t>
            </a:r>
            <a:r>
              <a:rPr lang="ru-RU" sz="1800" dirty="0" err="1"/>
              <a:t>чергу</a:t>
            </a:r>
            <a:r>
              <a:rPr lang="ru-RU" sz="1800" dirty="0"/>
              <a:t>, </a:t>
            </a:r>
            <a:r>
              <a:rPr lang="ru-RU" sz="1800" dirty="0" err="1"/>
              <a:t>призведе</a:t>
            </a:r>
            <a:r>
              <a:rPr lang="ru-RU" sz="1800" dirty="0"/>
              <a:t> до </a:t>
            </a:r>
            <a:r>
              <a:rPr lang="ru-RU" sz="1800" dirty="0" err="1"/>
              <a:t>невизначених</a:t>
            </a:r>
            <a:r>
              <a:rPr lang="ru-RU" sz="1800" dirty="0"/>
              <a:t> </a:t>
            </a:r>
            <a:r>
              <a:rPr lang="ru-RU" sz="1800" dirty="0" err="1"/>
              <a:t>результатів</a:t>
            </a:r>
            <a:r>
              <a:rPr lang="ru-RU" sz="1800" dirty="0"/>
              <a:t> (</a:t>
            </a:r>
            <a:r>
              <a:rPr lang="ru-RU" sz="1800" dirty="0" err="1"/>
              <a:t>або</a:t>
            </a:r>
            <a:r>
              <a:rPr lang="ru-RU" sz="1800" dirty="0"/>
              <a:t> до </a:t>
            </a:r>
            <a:r>
              <a:rPr lang="ru-RU" sz="1800" dirty="0" err="1"/>
              <a:t>збою</a:t>
            </a:r>
            <a:r>
              <a:rPr lang="ru-RU" sz="1800" dirty="0"/>
              <a:t>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Щоб</a:t>
            </a:r>
            <a:r>
              <a:rPr lang="ru-RU" sz="1800" dirty="0"/>
              <a:t> </a:t>
            </a:r>
            <a:r>
              <a:rPr lang="ru-RU" sz="1800" dirty="0" err="1"/>
              <a:t>зробити</a:t>
            </a:r>
            <a:r>
              <a:rPr lang="ru-RU" sz="1800" dirty="0"/>
              <a:t> </a:t>
            </a:r>
            <a:r>
              <a:rPr lang="ru-RU" sz="1800" dirty="0" err="1"/>
              <a:t>програму</a:t>
            </a:r>
            <a:r>
              <a:rPr lang="ru-RU" sz="1800" dirty="0"/>
              <a:t> </a:t>
            </a:r>
            <a:r>
              <a:rPr lang="ru-RU" sz="1800" dirty="0" err="1"/>
              <a:t>безпечною</a:t>
            </a:r>
            <a:r>
              <a:rPr lang="ru-RU" sz="1800" dirty="0"/>
              <a:t>, </a:t>
            </a:r>
            <a:r>
              <a:rPr lang="ru-RU" sz="1800" dirty="0" err="1"/>
              <a:t>необхідно</a:t>
            </a:r>
            <a:r>
              <a:rPr lang="ru-RU" sz="1800" dirty="0"/>
              <a:t> </a:t>
            </a:r>
            <a:r>
              <a:rPr lang="ru-RU" sz="1800" dirty="0" err="1"/>
              <a:t>додати</a:t>
            </a:r>
            <a:r>
              <a:rPr lang="ru-RU" sz="1800" dirty="0"/>
              <a:t> </a:t>
            </a:r>
            <a:r>
              <a:rPr lang="ru-RU" sz="1800" dirty="0" err="1"/>
              <a:t>перевірку</a:t>
            </a:r>
            <a:r>
              <a:rPr lang="ru-RU" sz="1800" dirty="0"/>
              <a:t> результату </a:t>
            </a:r>
            <a:r>
              <a:rPr lang="ru-RU" sz="1800" dirty="0" err="1"/>
              <a:t>виконання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dynamic_cast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450C23-CA61-41A0-864A-0B9B6D19A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12561"/>
            <a:ext cx="12192000" cy="336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uk-UA" sz="4400" b="1" dirty="0"/>
              <a:t>Неможливість конвертації через </a:t>
            </a:r>
            <a:r>
              <a:rPr lang="en-US" sz="4400" b="1" dirty="0" err="1"/>
              <a:t>dynamic_cast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Правило: Завжди виконуйте перевірку результату динамічного приведення на нульовий вказівник.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Зверніть увагу, оскільки динамічне приведення виконує перевірку під час запуску програми (щоб гарантувати можливість виконання конвертації), використання оператора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dynamic_cast</a:t>
            </a:r>
            <a:r>
              <a:rPr lang="en-US" sz="1800" dirty="0"/>
              <a:t> </a:t>
            </a:r>
            <a:r>
              <a:rPr lang="uk-UA" sz="1800" dirty="0"/>
              <a:t>трохи знижує продуктивність програми.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Також зверніть увагу на випадки, в яких понижуюче приведення з використанням оператора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dynamic_cast</a:t>
            </a:r>
            <a:r>
              <a:rPr lang="en-US" sz="1800" dirty="0"/>
              <a:t> </a:t>
            </a:r>
            <a:r>
              <a:rPr lang="uk-UA" sz="1800" dirty="0"/>
              <a:t>не працює:</a:t>
            </a:r>
            <a:endParaRPr lang="en-US" sz="1800" dirty="0"/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Спадкування </a:t>
            </a:r>
            <a:r>
              <a:rPr lang="uk-UA" sz="1800" dirty="0" err="1"/>
              <a:t>типа</a:t>
            </a:r>
            <a:r>
              <a:rPr lang="uk-UA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/>
              <a:t> </a:t>
            </a:r>
            <a:r>
              <a:rPr lang="uk-UA" sz="1800" dirty="0"/>
              <a:t>або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protected</a:t>
            </a:r>
            <a:r>
              <a:rPr lang="en-US" sz="1800" dirty="0"/>
              <a:t>.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 </a:t>
            </a:r>
            <a:r>
              <a:rPr lang="uk-UA" sz="1800" dirty="0"/>
              <a:t>Класи, які не оголошують або не наслідують класи з будь-якими віртуальними функціями (і не мають віртуальних таблиць). У прикладі, наведеному вище, якби ми видалили віртуальний деструктор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, </a:t>
            </a:r>
            <a:r>
              <a:rPr lang="uk-UA" sz="1800" dirty="0"/>
              <a:t>то перетворення через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dynamic_cast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uk-UA" sz="1800" dirty="0"/>
              <a:t>не виконалося б.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Випадки, пов’язані з віртуальними базовими класами.</a:t>
            </a:r>
            <a:r>
              <a:rPr lang="en-US" sz="1800" dirty="0"/>
              <a:t> </a:t>
            </a:r>
            <a:r>
              <a:rPr lang="en-US" sz="1800" dirty="0">
                <a:hlinkClick r:id="rId2"/>
              </a:rPr>
              <a:t>https://learn.microsoft.com/ru-ru/cpp/cpp/dynamic-cast-operator?view=msvc-160&amp;viewFallbackFrom=vs-2019</a:t>
            </a:r>
            <a:r>
              <a:rPr lang="en-US" sz="1800" dirty="0"/>
              <a:t> 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6661773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Понижуюче</a:t>
            </a:r>
            <a:r>
              <a:rPr lang="ru-RU" b="1" dirty="0"/>
              <a:t> </a:t>
            </a:r>
            <a:r>
              <a:rPr lang="ru-RU" b="1" dirty="0" err="1"/>
              <a:t>приведення</a:t>
            </a:r>
            <a:r>
              <a:rPr lang="ru-RU" b="1" dirty="0"/>
              <a:t> і оператор </a:t>
            </a:r>
            <a:r>
              <a:rPr lang="ru-RU" b="1" dirty="0" err="1"/>
              <a:t>static_cast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Виявляється, понижуюче приведення також може виконуватися і через оператор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static_cast</a:t>
            </a:r>
            <a:r>
              <a:rPr lang="en-US" sz="1800" dirty="0"/>
              <a:t>. </a:t>
            </a:r>
            <a:r>
              <a:rPr lang="uk-UA" sz="1800" dirty="0"/>
              <a:t>Основна відмінність полягає в тому, що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static_cast</a:t>
            </a:r>
            <a:r>
              <a:rPr lang="en-US" sz="1800" dirty="0"/>
              <a:t> </a:t>
            </a:r>
            <a:r>
              <a:rPr lang="uk-UA" sz="1800" dirty="0"/>
              <a:t>не виконує перевірку під час запуску програми, щоб переконатися в тому, що ви робите щось, у чому є сенс. Це дозволяє оператору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static_cast</a:t>
            </a:r>
            <a:r>
              <a:rPr lang="en-US" sz="1800" dirty="0"/>
              <a:t> </a:t>
            </a:r>
            <a:r>
              <a:rPr lang="uk-UA" sz="1800" dirty="0"/>
              <a:t>бути швидше, але небезпечніше оператора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dynamic_cast</a:t>
            </a:r>
            <a:r>
              <a:rPr lang="en-US" sz="1800" dirty="0"/>
              <a:t>. </a:t>
            </a:r>
            <a:r>
              <a:rPr lang="uk-UA" sz="1800" dirty="0"/>
              <a:t>Якщо ви конвертуватимете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Parent*</a:t>
            </a:r>
            <a:r>
              <a:rPr lang="en-US" sz="1800" dirty="0"/>
              <a:t> </a:t>
            </a:r>
            <a:r>
              <a:rPr lang="uk-UA" sz="1800" dirty="0"/>
              <a:t>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Child*</a:t>
            </a:r>
            <a:r>
              <a:rPr lang="en-US" sz="1800" dirty="0"/>
              <a:t>, </a:t>
            </a:r>
            <a:r>
              <a:rPr lang="uk-UA" sz="1800" dirty="0"/>
              <a:t>то операція буде «успішною», навіть якщо вказівник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</a:t>
            </a:r>
            <a:r>
              <a:rPr lang="uk-UA" sz="1800" dirty="0"/>
              <a:t>не вказуватиме на об’єкт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. </a:t>
            </a:r>
            <a:r>
              <a:rPr lang="uk-UA" sz="1800" dirty="0"/>
              <a:t>А сюрприз ви отримаєте тоді, коли спробуєте отримати доступ до цього вказівника (який після конвертації повинен бути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, </a:t>
            </a:r>
            <a:r>
              <a:rPr lang="uk-UA" sz="1800" dirty="0"/>
              <a:t>але, фактично, вказує на об’єкт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FF"/>
                </a:highlight>
              </a:rPr>
              <a:t>Якщо ви абсолютно впевнені, що операція з понижуючим приведенням вказівника буде успішна, то використання </a:t>
            </a:r>
            <a:r>
              <a:rPr lang="en-US" sz="1800" b="1" dirty="0" err="1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static_cast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uk-UA" sz="1800" b="1" dirty="0">
                <a:highlight>
                  <a:srgbClr val="00FFFF"/>
                </a:highlight>
              </a:rPr>
              <a:t>є прийнятним</a:t>
            </a:r>
            <a:r>
              <a:rPr lang="uk-UA" sz="1800" dirty="0"/>
              <a:t>. Один із способів переконатися в цьому — використати віртуальну функцію:</a:t>
            </a:r>
          </a:p>
        </p:txBody>
      </p:sp>
    </p:spTree>
    <p:extLst>
      <p:ext uri="{BB962C8B-B14F-4D97-AF65-F5344CB8AC3E}">
        <p14:creationId xmlns:p14="http://schemas.microsoft.com/office/powerpoint/2010/main" val="377155687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EB1188-C22E-4A97-B7B6-DD3D9620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743" y="0"/>
            <a:ext cx="4106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737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Але,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ви</a:t>
            </a:r>
            <a:r>
              <a:rPr lang="ru-RU" sz="1800" dirty="0"/>
              <a:t> не </a:t>
            </a:r>
            <a:r>
              <a:rPr lang="ru-RU" sz="1800" dirty="0" err="1"/>
              <a:t>впевнені</a:t>
            </a:r>
            <a:r>
              <a:rPr lang="ru-RU" sz="1800" dirty="0"/>
              <a:t> в </a:t>
            </a:r>
            <a:r>
              <a:rPr lang="ru-RU" sz="1800" dirty="0" err="1"/>
              <a:t>успішності</a:t>
            </a:r>
            <a:r>
              <a:rPr lang="ru-RU" sz="1800" dirty="0"/>
              <a:t> </a:t>
            </a:r>
            <a:r>
              <a:rPr lang="ru-RU" sz="1800" dirty="0" err="1"/>
              <a:t>конвертації</a:t>
            </a:r>
            <a:r>
              <a:rPr lang="ru-RU" sz="1800" dirty="0"/>
              <a:t> і не </a:t>
            </a:r>
            <a:r>
              <a:rPr lang="ru-RU" sz="1800" dirty="0" err="1"/>
              <a:t>хочете</a:t>
            </a:r>
            <a:r>
              <a:rPr lang="ru-RU" sz="1800" dirty="0"/>
              <a:t> </a:t>
            </a:r>
            <a:r>
              <a:rPr lang="ru-RU" sz="1800" dirty="0" err="1"/>
              <a:t>морочитися</a:t>
            </a:r>
            <a:r>
              <a:rPr lang="ru-RU" sz="1800" dirty="0"/>
              <a:t> з </a:t>
            </a:r>
            <a:r>
              <a:rPr lang="ru-RU" sz="1800" dirty="0" err="1"/>
              <a:t>перевіркою</a:t>
            </a:r>
            <a:r>
              <a:rPr lang="ru-RU" sz="1800" dirty="0"/>
              <a:t> через </a:t>
            </a:r>
            <a:r>
              <a:rPr lang="ru-RU" sz="1800" dirty="0" err="1"/>
              <a:t>віртуальні</a:t>
            </a:r>
            <a:r>
              <a:rPr lang="ru-RU" sz="1800" dirty="0"/>
              <a:t> </a:t>
            </a:r>
            <a:r>
              <a:rPr lang="ru-RU" sz="1800" dirty="0" err="1"/>
              <a:t>функції</a:t>
            </a:r>
            <a:r>
              <a:rPr lang="ru-RU" sz="1800" dirty="0"/>
              <a:t>, </a:t>
            </a:r>
            <a:r>
              <a:rPr lang="ru-RU" sz="1800" dirty="0" err="1"/>
              <a:t>ви</a:t>
            </a:r>
            <a:r>
              <a:rPr lang="ru-RU" sz="1800" dirty="0"/>
              <a:t> можете просто </a:t>
            </a:r>
            <a:r>
              <a:rPr lang="ru-RU" sz="1800" dirty="0" err="1"/>
              <a:t>використати</a:t>
            </a:r>
            <a:r>
              <a:rPr lang="ru-RU" sz="1800" dirty="0"/>
              <a:t> оператор </a:t>
            </a:r>
            <a:r>
              <a:rPr lang="ru-RU" sz="1800" dirty="0" err="1"/>
              <a:t>dynamic_cast</a:t>
            </a:r>
            <a:r>
              <a:rPr lang="ru-RU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22792004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 dirty="0"/>
              <a:t>Оператор </a:t>
            </a:r>
            <a:r>
              <a:rPr lang="ru-RU" b="1" dirty="0" err="1"/>
              <a:t>dynamic_cast</a:t>
            </a:r>
            <a:r>
              <a:rPr lang="ru-RU" b="1" dirty="0"/>
              <a:t> і </a:t>
            </a:r>
            <a:r>
              <a:rPr lang="ru-RU" b="1" dirty="0" err="1"/>
              <a:t>Посилання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Хоча у всіх вищенаведених прикладах ми використовували динамічне приведення з вказівниками (що є найбільш поширеним), оператор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dynamic_cast</a:t>
            </a:r>
            <a:r>
              <a:rPr lang="en-US" sz="1800" dirty="0"/>
              <a:t> </a:t>
            </a:r>
            <a:r>
              <a:rPr lang="uk-UA" sz="1800" dirty="0"/>
              <a:t>також може використовуватися і з посиланнями. Робота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dynamic_cas</a:t>
            </a:r>
            <a:r>
              <a:rPr lang="en-US" sz="1800" dirty="0" err="1"/>
              <a:t>t</a:t>
            </a:r>
            <a:r>
              <a:rPr lang="en-US" sz="1800" dirty="0"/>
              <a:t> </a:t>
            </a:r>
            <a:r>
              <a:rPr lang="uk-UA" sz="1800" dirty="0"/>
              <a:t>з посиланнями аналогічна роботі з вказівниками:</a:t>
            </a:r>
          </a:p>
        </p:txBody>
      </p:sp>
    </p:spTree>
    <p:extLst>
      <p:ext uri="{BB962C8B-B14F-4D97-AF65-F5344CB8AC3E}">
        <p14:creationId xmlns:p14="http://schemas.microsoft.com/office/powerpoint/2010/main" val="421022747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667608-69AE-42A5-9526-B02F858A8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77" y="0"/>
            <a:ext cx="87946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82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Вказівники</a:t>
            </a:r>
            <a:r>
              <a:rPr lang="ru-RU" b="1" dirty="0"/>
              <a:t>, </a:t>
            </a:r>
            <a:r>
              <a:rPr lang="ru-RU" b="1" dirty="0" err="1"/>
              <a:t>посилання</a:t>
            </a:r>
            <a:r>
              <a:rPr lang="ru-RU" b="1" dirty="0"/>
              <a:t> і </a:t>
            </a:r>
            <a:r>
              <a:rPr lang="ru-RU" b="1" dirty="0" err="1"/>
              <a:t>батьківські</a:t>
            </a:r>
            <a:r>
              <a:rPr lang="ru-RU" b="1" dirty="0"/>
              <a:t> </a:t>
            </a:r>
            <a:r>
              <a:rPr lang="ru-RU" b="1" dirty="0" err="1"/>
              <a:t>класи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Хоча це </a:t>
            </a:r>
            <a:r>
              <a:rPr lang="uk-UA" sz="1800" dirty="0" err="1"/>
              <a:t>скомпілюється</a:t>
            </a:r>
            <a:r>
              <a:rPr lang="uk-UA" sz="1800" dirty="0"/>
              <a:t> і виконається, але, на жаль, той факт, що кожен елемент масиву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animals</a:t>
            </a:r>
            <a:r>
              <a:rPr lang="en-US" sz="1800" dirty="0"/>
              <a:t> </a:t>
            </a:r>
            <a:r>
              <a:rPr lang="uk-UA" sz="1800" dirty="0"/>
              <a:t>є вказівником на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Animal</a:t>
            </a:r>
            <a:r>
              <a:rPr lang="en-US" sz="1800" dirty="0"/>
              <a:t>, </a:t>
            </a:r>
            <a:r>
              <a:rPr lang="uk-UA" sz="1800" dirty="0"/>
              <a:t>означає, що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animals[iii]-&gt;speak() </a:t>
            </a:r>
            <a:r>
              <a:rPr lang="uk-UA" sz="1800" dirty="0"/>
              <a:t>викликатиме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Animal::speak()</a:t>
            </a:r>
            <a:r>
              <a:rPr lang="en-US" sz="1800" dirty="0"/>
              <a:t>, </a:t>
            </a:r>
            <a:r>
              <a:rPr lang="uk-UA" sz="1800" dirty="0"/>
              <a:t>замість методів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speak()</a:t>
            </a:r>
            <a:r>
              <a:rPr lang="en-US" sz="1800" dirty="0"/>
              <a:t> </a:t>
            </a:r>
            <a:r>
              <a:rPr lang="uk-UA" sz="1800" dirty="0"/>
              <a:t>дочірніх класів.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Хоча обидва ці способи можуть заощадити нам багато часу і зусиль, вони мають одну і ту ж проблему: </a:t>
            </a:r>
            <a:r>
              <a:rPr lang="uk-UA" sz="1800" b="1" dirty="0">
                <a:highlight>
                  <a:srgbClr val="00FF00"/>
                </a:highlight>
              </a:rPr>
              <a:t>вказівник або посилання батьківського класу викликає батьківську версію функції, а не дочірню</a:t>
            </a:r>
            <a:r>
              <a:rPr lang="uk-UA" sz="1800" dirty="0"/>
              <a:t>. От якби був якийсь спосіб змусити батьківські вказівники викликати методи дочірніх класів.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>
                <a:highlight>
                  <a:srgbClr val="FFFF00"/>
                </a:highlight>
              </a:rPr>
              <a:t>Вгадайте тепер, навіщо потрібні віртуальні функції? 🙂</a:t>
            </a:r>
          </a:p>
        </p:txBody>
      </p:sp>
    </p:spTree>
    <p:extLst>
      <p:ext uri="{BB962C8B-B14F-4D97-AF65-F5344CB8AC3E}">
        <p14:creationId xmlns:p14="http://schemas.microsoft.com/office/powerpoint/2010/main" val="424459421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Оскільки в мові </a:t>
            </a:r>
            <a:r>
              <a:rPr lang="en-US" sz="1800" dirty="0"/>
              <a:t>C++ </a:t>
            </a:r>
            <a:r>
              <a:rPr lang="uk-UA" sz="1800" dirty="0"/>
              <a:t>не існує «нульового посилання», то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dynamic_cast</a:t>
            </a:r>
            <a:r>
              <a:rPr lang="en-US" sz="1800" dirty="0"/>
              <a:t> </a:t>
            </a:r>
            <a:r>
              <a:rPr lang="uk-UA" sz="1800" dirty="0"/>
              <a:t>не може повернути «нульове посилання» при </a:t>
            </a:r>
            <a:r>
              <a:rPr lang="uk-UA" sz="1800" dirty="0" err="1"/>
              <a:t>збої</a:t>
            </a:r>
            <a:r>
              <a:rPr lang="uk-UA" sz="1800" dirty="0"/>
              <a:t>. Замість цього,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dynamic_cast</a:t>
            </a:r>
            <a:r>
              <a:rPr lang="en-US" sz="1800" dirty="0"/>
              <a:t> </a:t>
            </a:r>
            <a:r>
              <a:rPr lang="uk-UA" sz="1800" dirty="0"/>
              <a:t>генерує виняток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bad_cast</a:t>
            </a:r>
            <a:r>
              <a:rPr lang="en-US" sz="1800" dirty="0"/>
              <a:t> (</a:t>
            </a:r>
            <a:r>
              <a:rPr lang="uk-UA" sz="1800" dirty="0"/>
              <a:t>ми поговоримо про винятки трохи пізніше).</a:t>
            </a:r>
          </a:p>
        </p:txBody>
      </p:sp>
    </p:spTree>
    <p:extLst>
      <p:ext uri="{BB962C8B-B14F-4D97-AF65-F5344CB8AC3E}">
        <p14:creationId xmlns:p14="http://schemas.microsoft.com/office/powerpoint/2010/main" val="153396083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uk-UA" b="1" dirty="0"/>
              <a:t>Оператор </a:t>
            </a:r>
            <a:r>
              <a:rPr lang="en-US" b="1" dirty="0" err="1"/>
              <a:t>dynamic_cast</a:t>
            </a:r>
            <a:r>
              <a:rPr lang="en-US" b="1" dirty="0"/>
              <a:t> vs. </a:t>
            </a:r>
            <a:r>
              <a:rPr lang="uk-UA" b="1" dirty="0"/>
              <a:t>Оператор </a:t>
            </a:r>
            <a:r>
              <a:rPr lang="en-US" b="1" dirty="0" err="1"/>
              <a:t>static_cast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Початківці плутають, в яких випадках слід використовувати </a:t>
            </a:r>
            <a:r>
              <a:rPr lang="en-US" sz="1800" dirty="0" err="1"/>
              <a:t>static_cast</a:t>
            </a:r>
            <a:r>
              <a:rPr lang="en-US" sz="1800" dirty="0"/>
              <a:t>, </a:t>
            </a:r>
            <a:r>
              <a:rPr lang="uk-UA" sz="1800" dirty="0"/>
              <a:t>а в яких </a:t>
            </a:r>
            <a:r>
              <a:rPr lang="en-US" sz="1800" dirty="0" err="1"/>
              <a:t>dynamic_cast</a:t>
            </a:r>
            <a:r>
              <a:rPr lang="en-US" sz="1800" dirty="0"/>
              <a:t>. </a:t>
            </a:r>
            <a:r>
              <a:rPr lang="uk-UA" sz="1800" dirty="0"/>
              <a:t>Відповідь досить проста: </a:t>
            </a:r>
            <a:r>
              <a:rPr lang="uk-UA" sz="1800" b="1" dirty="0">
                <a:highlight>
                  <a:srgbClr val="00FF00"/>
                </a:highlight>
              </a:rPr>
              <a:t>використовуйте оператор </a:t>
            </a:r>
            <a:r>
              <a:rPr lang="en-US" sz="1800" b="1" dirty="0" err="1">
                <a:highlight>
                  <a:srgbClr val="00FF00"/>
                </a:highlight>
              </a:rPr>
              <a:t>dynamic_cast</a:t>
            </a:r>
            <a:r>
              <a:rPr lang="en-US" sz="1800" b="1" dirty="0">
                <a:highlight>
                  <a:srgbClr val="00FF00"/>
                </a:highlight>
              </a:rPr>
              <a:t> </a:t>
            </a:r>
            <a:r>
              <a:rPr lang="uk-UA" sz="1800" b="1" dirty="0">
                <a:highlight>
                  <a:srgbClr val="00FF00"/>
                </a:highlight>
              </a:rPr>
              <a:t>при понижуючому приведенні, а у всіх інших випадках — використовуйте оператор </a:t>
            </a:r>
            <a:r>
              <a:rPr lang="en-US" sz="1800" b="1" dirty="0" err="1">
                <a:highlight>
                  <a:srgbClr val="00FF00"/>
                </a:highlight>
              </a:rPr>
              <a:t>static_cast</a:t>
            </a:r>
            <a:r>
              <a:rPr lang="en-US" sz="1800" dirty="0"/>
              <a:t>. </a:t>
            </a:r>
            <a:r>
              <a:rPr lang="uk-UA" sz="1800" dirty="0"/>
              <a:t>Однак, вам також слід розглядати можливість використання віртуальних функцій замість операторів перетворення типів даних.</a:t>
            </a:r>
          </a:p>
        </p:txBody>
      </p:sp>
    </p:spTree>
    <p:extLst>
      <p:ext uri="{BB962C8B-B14F-4D97-AF65-F5344CB8AC3E}">
        <p14:creationId xmlns:p14="http://schemas.microsoft.com/office/powerpoint/2010/main" val="357484573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600" b="1" dirty="0" err="1"/>
              <a:t>Понижуюче</a:t>
            </a:r>
            <a:r>
              <a:rPr lang="ru-RU" sz="3600" b="1" dirty="0"/>
              <a:t> </a:t>
            </a:r>
            <a:r>
              <a:rPr lang="ru-RU" sz="3600" b="1" dirty="0" err="1"/>
              <a:t>приведення</a:t>
            </a:r>
            <a:r>
              <a:rPr lang="ru-RU" sz="3600" b="1" dirty="0"/>
              <a:t> </a:t>
            </a:r>
            <a:r>
              <a:rPr lang="ru-RU" sz="3600" b="1" dirty="0" err="1"/>
              <a:t>vs</a:t>
            </a:r>
            <a:r>
              <a:rPr lang="ru-RU" sz="3600" b="1" dirty="0"/>
              <a:t>. </a:t>
            </a:r>
            <a:r>
              <a:rPr lang="ru-RU" sz="3600" b="1" dirty="0" err="1"/>
              <a:t>Віртуальні</a:t>
            </a:r>
            <a:r>
              <a:rPr lang="ru-RU" sz="3600" b="1" dirty="0"/>
              <a:t> </a:t>
            </a:r>
            <a:r>
              <a:rPr lang="ru-RU" sz="3600" b="1" dirty="0" err="1"/>
              <a:t>функції</a:t>
            </a:r>
            <a:endParaRPr lang="uk-UA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 lnSpcReduction="10000"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Є програмісти, які вважають, що </a:t>
            </a:r>
            <a:r>
              <a:rPr lang="en-US" sz="1800" dirty="0" err="1"/>
              <a:t>dynamic_cast</a:t>
            </a:r>
            <a:r>
              <a:rPr lang="en-US" sz="1800" dirty="0"/>
              <a:t> — </a:t>
            </a:r>
            <a:r>
              <a:rPr lang="uk-UA" sz="1800" dirty="0"/>
              <a:t>це зло і </a:t>
            </a:r>
            <a:r>
              <a:rPr lang="uk-UA" sz="1800" dirty="0" err="1"/>
              <a:t>моветон</a:t>
            </a:r>
            <a:r>
              <a:rPr lang="uk-UA" sz="1800" dirty="0"/>
              <a:t>. Вони ж радять використовувати віртуальні функції замість оператора </a:t>
            </a:r>
            <a:r>
              <a:rPr lang="en-US" sz="1800" dirty="0" err="1"/>
              <a:t>dynamic_cast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Загалом, використання віртуальних функцій повинно мати пріоритет перед використанням понижуючого приведення. Однак </a:t>
            </a:r>
            <a:r>
              <a:rPr lang="uk-UA" sz="1800" b="1" dirty="0">
                <a:highlight>
                  <a:srgbClr val="00FF00"/>
                </a:highlight>
              </a:rPr>
              <a:t>у наступних випадках понижуюче приведення є найкращим варіантом</a:t>
            </a:r>
            <a:r>
              <a:rPr lang="uk-UA" sz="1800" dirty="0"/>
              <a:t>:</a:t>
            </a:r>
            <a:endParaRPr lang="en-US" sz="1800" dirty="0"/>
          </a:p>
          <a:p>
            <a:pPr marL="88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uk-UA" sz="1800" dirty="0"/>
              <a:t> Якщо ви не можете змінити батьківський клас, щоб додати в нього свою віртуальну функцію (наприклад, якщо батьківський клас є частиною Стандартної бібліотеки С++). При цьому, щоб використовувати понижуюче приведення, в батьківському класі повинні вже бути присутніми віртуальні функції.</a:t>
            </a:r>
          </a:p>
          <a:p>
            <a:pPr marL="88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uk-UA" sz="1800" dirty="0"/>
              <a:t>   Якщо вам потрібен доступ до будь-чого, що є тільки в дочірньому класі (наприклад, до функції доступу, яка існує тільки в дочірньому класі).</a:t>
            </a:r>
          </a:p>
          <a:p>
            <a:pPr marL="88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uk-UA" sz="1800" dirty="0"/>
              <a:t>   Якщо додання віртуальної функції в батьківський клас не має сенсу. В такому випадку, в якості альтернативи, якщо вам не потрібно створювати об’єкт батьківського класу, ви можете використовувати чисту віртуальну функцію.</a:t>
            </a:r>
          </a:p>
        </p:txBody>
      </p:sp>
    </p:spTree>
    <p:extLst>
      <p:ext uri="{BB962C8B-B14F-4D97-AF65-F5344CB8AC3E}">
        <p14:creationId xmlns:p14="http://schemas.microsoft.com/office/powerpoint/2010/main" val="37555608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600" b="1" dirty="0" err="1"/>
              <a:t>Вивід</a:t>
            </a:r>
            <a:r>
              <a:rPr lang="ru-RU" sz="3600" b="1" dirty="0"/>
              <a:t> </a:t>
            </a:r>
            <a:r>
              <a:rPr lang="ru-RU" sz="3600" b="1" dirty="0" err="1"/>
              <a:t>об’єктів</a:t>
            </a:r>
            <a:r>
              <a:rPr lang="ru-RU" sz="3600" b="1" dirty="0"/>
              <a:t> </a:t>
            </a:r>
            <a:r>
              <a:rPr lang="ru-RU" sz="3600" b="1" dirty="0" err="1"/>
              <a:t>класів</a:t>
            </a:r>
            <a:r>
              <a:rPr lang="ru-RU" sz="3600" b="1" dirty="0"/>
              <a:t> через оператор </a:t>
            </a:r>
            <a:r>
              <a:rPr lang="ru-RU" sz="3600" b="1" dirty="0" err="1"/>
              <a:t>виводу</a:t>
            </a:r>
            <a:endParaRPr lang="uk-UA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Проблема з </a:t>
            </a:r>
            <a:r>
              <a:rPr lang="uk-UA" sz="1800" dirty="0" err="1"/>
              <a:t>перевизначенням</a:t>
            </a:r>
            <a:r>
              <a:rPr lang="uk-UA" sz="1800" dirty="0"/>
              <a:t> </a:t>
            </a:r>
            <a:r>
              <a:rPr lang="en-US" sz="1800" dirty="0"/>
              <a:t>operator&lt;&lt;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FC92E9-7E4C-48D7-88C2-69C96DD5F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926" y="1350516"/>
            <a:ext cx="5224147" cy="550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3397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600" b="1" dirty="0"/>
              <a:t>Проблема з </a:t>
            </a:r>
            <a:r>
              <a:rPr lang="ru-RU" sz="3600" b="1" dirty="0" err="1"/>
              <a:t>перевизначенням</a:t>
            </a:r>
            <a:r>
              <a:rPr lang="ru-RU" sz="3600" b="1" dirty="0"/>
              <a:t> </a:t>
            </a:r>
            <a:r>
              <a:rPr lang="en-US" sz="3600" b="1" dirty="0"/>
              <a:t>operator&lt;&lt;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Тут зрозуміло, що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p.print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/>
              <a:t>викликає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Child::print()</a:t>
            </a:r>
            <a:r>
              <a:rPr lang="en-US" sz="1800" dirty="0"/>
              <a:t> (</a:t>
            </a:r>
            <a:r>
              <a:rPr lang="uk-UA" sz="1800" dirty="0"/>
              <a:t>оскільки </a:t>
            </a:r>
            <a:r>
              <a:rPr lang="en-US" sz="1800" dirty="0"/>
              <a:t>p </a:t>
            </a:r>
            <a:r>
              <a:rPr lang="uk-UA" sz="1800" dirty="0"/>
              <a:t>посилається на об’єкт класу </a:t>
            </a:r>
            <a:r>
              <a:rPr lang="en-US" sz="1800" dirty="0"/>
              <a:t>Child, </a:t>
            </a:r>
            <a:r>
              <a:rPr lang="uk-UA" sz="1800" dirty="0"/>
              <a:t>то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Parent::print() </a:t>
            </a:r>
            <a:r>
              <a:rPr lang="uk-UA" sz="1800" dirty="0"/>
              <a:t>є віртуальною функцією, 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Child::print() </a:t>
            </a:r>
            <a:r>
              <a:rPr lang="uk-UA" sz="1800" dirty="0"/>
              <a:t>є </a:t>
            </a:r>
            <a:r>
              <a:rPr lang="uk-UA" sz="1800" dirty="0" err="1"/>
              <a:t>перевизначенням</a:t>
            </a:r>
            <a:r>
              <a:rPr lang="uk-UA" sz="1800" dirty="0"/>
              <a:t>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Такий спосіб виводу непоганий, але з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cout</a:t>
            </a:r>
            <a:r>
              <a:rPr lang="en-US" sz="1800" dirty="0"/>
              <a:t> </a:t>
            </a:r>
            <a:r>
              <a:rPr lang="uk-UA" sz="1800" dirty="0"/>
              <a:t>не дуже добре поєднується: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як </a:t>
            </a:r>
            <a:r>
              <a:rPr lang="ru-RU" sz="1800" dirty="0" err="1"/>
              <a:t>перевизначити</a:t>
            </a:r>
            <a:r>
              <a:rPr lang="ru-RU" sz="1800" dirty="0"/>
              <a:t> оператор </a:t>
            </a:r>
            <a:r>
              <a:rPr lang="ru-RU" sz="1800" dirty="0" err="1"/>
              <a:t>виводу</a:t>
            </a:r>
            <a:r>
              <a:rPr lang="ru-RU" sz="1800" dirty="0"/>
              <a:t> &lt;&lt; для </a:t>
            </a:r>
            <a:r>
              <a:rPr lang="ru-RU" sz="1800" dirty="0" err="1"/>
              <a:t>класів</a:t>
            </a:r>
            <a:r>
              <a:rPr lang="ru-RU" sz="1800" dirty="0"/>
              <a:t> з </a:t>
            </a:r>
            <a:r>
              <a:rPr lang="uk-UA" sz="1800" dirty="0"/>
              <a:t>наслідуванням</a:t>
            </a:r>
            <a:r>
              <a:rPr lang="ru-RU" sz="1800" dirty="0"/>
              <a:t>, </a:t>
            </a:r>
            <a:r>
              <a:rPr lang="ru-RU" sz="1800" dirty="0" err="1"/>
              <a:t>щоб</a:t>
            </a:r>
            <a:r>
              <a:rPr lang="ru-RU" sz="1800" dirty="0"/>
              <a:t> </a:t>
            </a:r>
            <a:r>
              <a:rPr lang="ru-RU" sz="1800" dirty="0" err="1"/>
              <a:t>мати</a:t>
            </a:r>
            <a:r>
              <a:rPr lang="ru-RU" sz="1800" dirty="0"/>
              <a:t> </a:t>
            </a:r>
            <a:r>
              <a:rPr lang="ru-RU" sz="1800" dirty="0" err="1"/>
              <a:t>можливість</a:t>
            </a:r>
            <a:r>
              <a:rPr lang="ru-RU" sz="1800" dirty="0"/>
              <a:t> </a:t>
            </a:r>
            <a:r>
              <a:rPr lang="ru-RU" sz="1800" dirty="0" err="1"/>
              <a:t>використовувати</a:t>
            </a:r>
            <a:r>
              <a:rPr lang="ru-RU" sz="1800" dirty="0"/>
              <a:t> оператор &lt;&lt; </a:t>
            </a:r>
            <a:r>
              <a:rPr lang="ru-RU" sz="1800" dirty="0" err="1"/>
              <a:t>наступним</a:t>
            </a:r>
            <a:r>
              <a:rPr lang="ru-RU" sz="1800" dirty="0"/>
              <a:t> чином: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B55FC1-C1AC-4367-B666-6937FF3CE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133" y="2160698"/>
            <a:ext cx="6919733" cy="28720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CA1F58-A2CE-4ACF-A560-B768A49A3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761" y="5858711"/>
            <a:ext cx="7280476" cy="95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8432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Почнемо</a:t>
            </a:r>
            <a:r>
              <a:rPr lang="ru-RU" b="1" dirty="0"/>
              <a:t> </a:t>
            </a:r>
            <a:r>
              <a:rPr lang="ru-RU" b="1" dirty="0" err="1"/>
              <a:t>зі</a:t>
            </a:r>
            <a:r>
              <a:rPr lang="ru-RU" b="1" dirty="0"/>
              <a:t> </a:t>
            </a:r>
            <a:r>
              <a:rPr lang="ru-RU" b="1" dirty="0" err="1"/>
              <a:t>звичайного</a:t>
            </a:r>
            <a:r>
              <a:rPr lang="ru-RU" b="1" dirty="0"/>
              <a:t> </a:t>
            </a:r>
            <a:r>
              <a:rPr lang="ru-RU" b="1" dirty="0" err="1"/>
              <a:t>перевантаження</a:t>
            </a:r>
            <a:r>
              <a:rPr lang="ru-RU" b="1" dirty="0"/>
              <a:t> оператора </a:t>
            </a:r>
            <a:r>
              <a:rPr lang="ru-RU" b="1" dirty="0" err="1"/>
              <a:t>виводу</a:t>
            </a:r>
            <a:r>
              <a:rPr lang="ru-RU" b="1" dirty="0"/>
              <a:t> &lt;&lt;: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EFEF21-1699-4451-B10B-79F872E05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10" y="0"/>
            <a:ext cx="458718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7B9B0D-75EE-409E-AFE0-529C91795835}"/>
              </a:ext>
            </a:extLst>
          </p:cNvPr>
          <p:cNvSpPr txBox="1"/>
          <p:nvPr/>
        </p:nvSpPr>
        <p:spPr>
          <a:xfrm>
            <a:off x="6691613" y="1789215"/>
            <a:ext cx="4904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Оскільки</a:t>
            </a:r>
            <a:r>
              <a:rPr lang="ru-RU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тут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немає</a:t>
            </a:r>
            <a:r>
              <a:rPr lang="ru-RU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віртуальних</a:t>
            </a:r>
            <a:r>
              <a:rPr lang="ru-RU" b="0" i="0" dirty="0">
                <a:solidFill>
                  <a:srgbClr val="000000"/>
                </a:solidFill>
                <a:effectLst/>
                <a:latin typeface="Open Sans" pitchFamily="2" charset="0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функцій</a:t>
            </a:r>
            <a:r>
              <a:rPr lang="ru-RU" b="0" i="0" dirty="0">
                <a:solidFill>
                  <a:srgbClr val="000000"/>
                </a:solidFill>
                <a:effectLst/>
                <a:latin typeface="Open Sans" pitchFamily="2" charset="0"/>
              </a:rPr>
              <a:t>, то все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Open Sans" pitchFamily="2" charset="0"/>
              </a:rPr>
              <a:t>досить</a:t>
            </a:r>
            <a:r>
              <a:rPr lang="ru-RU" b="0" i="0" dirty="0">
                <a:solidFill>
                  <a:srgbClr val="000000"/>
                </a:solidFill>
                <a:effectLst/>
                <a:latin typeface="Open Sans" pitchFamily="2" charset="0"/>
              </a:rPr>
              <a:t>-таки просто і ясно:</a:t>
            </a:r>
            <a:endParaRPr lang="uk-UA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7BAA67F-330E-4FC0-A253-47DFF792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287" y="2604962"/>
            <a:ext cx="1057423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5191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Тепер</a:t>
            </a:r>
            <a:r>
              <a:rPr lang="ru-RU" b="1" dirty="0"/>
              <a:t> </a:t>
            </a:r>
            <a:r>
              <a:rPr lang="ru-RU" b="1" dirty="0" err="1"/>
              <a:t>замінимо</a:t>
            </a:r>
            <a:r>
              <a:rPr lang="ru-RU" b="1" dirty="0"/>
              <a:t> </a:t>
            </a:r>
            <a:r>
              <a:rPr lang="ru-RU" b="1" dirty="0" err="1"/>
              <a:t>функцію</a:t>
            </a:r>
            <a:r>
              <a:rPr lang="ru-RU" b="1" dirty="0"/>
              <a:t> </a:t>
            </a:r>
            <a:r>
              <a:rPr lang="ru-RU" b="1" dirty="0" err="1"/>
              <a:t>main</a:t>
            </a:r>
            <a:r>
              <a:rPr lang="ru-RU" b="1" dirty="0"/>
              <a:t>() на </a:t>
            </a:r>
            <a:r>
              <a:rPr lang="ru-RU" b="1" dirty="0" err="1"/>
              <a:t>наступну</a:t>
            </a:r>
            <a:r>
              <a:rPr lang="ru-RU" b="1" dirty="0"/>
              <a:t>: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А це вже не те, що нам потрібно. Оскільки перевантаження оператора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&lt;&lt;</a:t>
            </a:r>
            <a:r>
              <a:rPr lang="uk-UA" sz="1800" dirty="0"/>
              <a:t> для об’єктів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</a:t>
            </a:r>
            <a:r>
              <a:rPr lang="uk-UA" sz="1800" dirty="0"/>
              <a:t>не є віртуальним, то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&lt;&lt;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pref</a:t>
            </a:r>
            <a:r>
              <a:rPr lang="en-US" sz="1800" dirty="0"/>
              <a:t> </a:t>
            </a:r>
            <a:r>
              <a:rPr lang="uk-UA" sz="1800" dirty="0"/>
              <a:t>викликає версію оператора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&lt;&lt;</a:t>
            </a:r>
            <a:r>
              <a:rPr lang="uk-UA" sz="1800" dirty="0"/>
              <a:t>, яка працює тільки з об’єктами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. </a:t>
            </a:r>
            <a:r>
              <a:rPr lang="uk-UA" sz="1800" b="1" dirty="0">
                <a:highlight>
                  <a:srgbClr val="FFFF00"/>
                </a:highlight>
              </a:rPr>
              <a:t>В цьому і суть проблеми</a:t>
            </a:r>
            <a:r>
              <a:rPr lang="uk-UA" sz="1800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2B0678-8485-4151-9D0A-6C5626EFC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558" y="1011404"/>
            <a:ext cx="4188882" cy="29297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BD4724-E7BF-4ED3-A1C9-F1AF36ED4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368" y="3407219"/>
            <a:ext cx="1028844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5411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Чи</a:t>
            </a:r>
            <a:r>
              <a:rPr lang="ru-RU" b="1" dirty="0"/>
              <a:t> </a:t>
            </a:r>
            <a:r>
              <a:rPr lang="ru-RU" b="1" dirty="0" err="1"/>
              <a:t>можемо</a:t>
            </a:r>
            <a:r>
              <a:rPr lang="ru-RU" b="1" dirty="0"/>
              <a:t> ми </a:t>
            </a:r>
            <a:r>
              <a:rPr lang="ru-RU" b="1" dirty="0" err="1"/>
              <a:t>зробити</a:t>
            </a:r>
            <a:r>
              <a:rPr lang="ru-RU" b="1" dirty="0"/>
              <a:t> </a:t>
            </a:r>
            <a:r>
              <a:rPr lang="ru-RU" b="1" dirty="0" err="1"/>
              <a:t>operator</a:t>
            </a:r>
            <a:r>
              <a:rPr lang="ru-RU" b="1" dirty="0"/>
              <a:t>&lt;&lt; </a:t>
            </a:r>
            <a:r>
              <a:rPr lang="ru-RU" b="1" dirty="0" err="1"/>
              <a:t>віртуальним</a:t>
            </a:r>
            <a:r>
              <a:rPr lang="ru-RU" b="1" dirty="0"/>
              <a:t>?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FFFF00"/>
                </a:highlight>
              </a:rPr>
              <a:t>Ні</a:t>
            </a:r>
            <a:r>
              <a:rPr lang="ru-RU" sz="1800" b="1" dirty="0">
                <a:highlight>
                  <a:srgbClr val="FFFF00"/>
                </a:highlight>
              </a:rPr>
              <a:t>, і на </a:t>
            </a:r>
            <a:r>
              <a:rPr lang="ru-RU" sz="1800" b="1" dirty="0" err="1">
                <a:highlight>
                  <a:srgbClr val="FFFF00"/>
                </a:highlight>
              </a:rPr>
              <a:t>це</a:t>
            </a:r>
            <a:r>
              <a:rPr lang="ru-RU" sz="1800" b="1" dirty="0">
                <a:highlight>
                  <a:srgbClr val="FFFF00"/>
                </a:highlight>
              </a:rPr>
              <a:t> є ряд причин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По-перше</a:t>
            </a:r>
            <a:r>
              <a:rPr lang="ru-RU" sz="1800" dirty="0"/>
              <a:t>, </a:t>
            </a:r>
            <a:r>
              <a:rPr lang="ru-RU" sz="1800" dirty="0" err="1"/>
              <a:t>тільки</a:t>
            </a:r>
            <a:r>
              <a:rPr lang="ru-RU" sz="1800" dirty="0"/>
              <a:t> </a:t>
            </a:r>
            <a:r>
              <a:rPr lang="ru-RU" sz="1800" dirty="0" err="1"/>
              <a:t>методи</a:t>
            </a:r>
            <a:r>
              <a:rPr lang="ru-RU" sz="1800" dirty="0"/>
              <a:t> </a:t>
            </a:r>
            <a:r>
              <a:rPr lang="ru-RU" sz="1800" dirty="0" err="1"/>
              <a:t>можуть</a:t>
            </a:r>
            <a:r>
              <a:rPr lang="ru-RU" sz="1800" dirty="0"/>
              <a:t> бути </a:t>
            </a:r>
            <a:r>
              <a:rPr lang="ru-RU" sz="1800" dirty="0" err="1"/>
              <a:t>віртуальними</a:t>
            </a:r>
            <a:r>
              <a:rPr lang="ru-RU" sz="1800" dirty="0"/>
              <a:t>. </a:t>
            </a:r>
            <a:r>
              <a:rPr lang="ru-RU" sz="1800" dirty="0" err="1"/>
              <a:t>Це</a:t>
            </a:r>
            <a:r>
              <a:rPr lang="ru-RU" sz="1800" dirty="0"/>
              <a:t> логічно, тому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тільки</a:t>
            </a:r>
            <a:r>
              <a:rPr lang="ru-RU" sz="1800" dirty="0"/>
              <a:t> </a:t>
            </a:r>
            <a:r>
              <a:rPr lang="ru-RU" sz="1800" dirty="0" err="1"/>
              <a:t>класи</a:t>
            </a:r>
            <a:r>
              <a:rPr lang="ru-RU" sz="1800" dirty="0"/>
              <a:t> </a:t>
            </a:r>
            <a:r>
              <a:rPr lang="ru-RU" sz="1800" dirty="0" err="1"/>
              <a:t>можуть</a:t>
            </a:r>
            <a:r>
              <a:rPr lang="ru-RU" sz="1800" dirty="0"/>
              <a:t> </a:t>
            </a:r>
            <a:r>
              <a:rPr lang="ru-RU" sz="1800" dirty="0" err="1"/>
              <a:t>наслідувати</a:t>
            </a:r>
            <a:r>
              <a:rPr lang="ru-RU" sz="1800" dirty="0"/>
              <a:t> </a:t>
            </a:r>
            <a:r>
              <a:rPr lang="ru-RU" sz="1800" dirty="0" err="1"/>
              <a:t>інші</a:t>
            </a:r>
            <a:r>
              <a:rPr lang="ru-RU" sz="1800" dirty="0"/>
              <a:t> </a:t>
            </a:r>
            <a:r>
              <a:rPr lang="ru-RU" sz="1800" dirty="0" err="1"/>
              <a:t>класи</a:t>
            </a:r>
            <a:r>
              <a:rPr lang="ru-RU" sz="1800" dirty="0"/>
              <a:t>, і </a:t>
            </a:r>
            <a:r>
              <a:rPr lang="ru-RU" sz="1800" dirty="0" err="1"/>
              <a:t>перевизначити</a:t>
            </a:r>
            <a:r>
              <a:rPr lang="ru-RU" sz="1800" dirty="0"/>
              <a:t> </a:t>
            </a:r>
            <a:r>
              <a:rPr lang="ru-RU" sz="1800" dirty="0" err="1"/>
              <a:t>функцію</a:t>
            </a:r>
            <a:r>
              <a:rPr lang="ru-RU" sz="1800" dirty="0"/>
              <a:t>, яка </a:t>
            </a:r>
            <a:r>
              <a:rPr lang="ru-RU" sz="1800" dirty="0" err="1"/>
              <a:t>знаходиться</a:t>
            </a:r>
            <a:r>
              <a:rPr lang="ru-RU" sz="1800" dirty="0"/>
              <a:t> поза </a:t>
            </a:r>
            <a:r>
              <a:rPr lang="ru-RU" sz="1800" dirty="0" err="1"/>
              <a:t>тілом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 — </a:t>
            </a:r>
            <a:r>
              <a:rPr lang="ru-RU" sz="1800" dirty="0" err="1"/>
              <a:t>неможливо</a:t>
            </a:r>
            <a:r>
              <a:rPr lang="ru-RU" sz="1800" dirty="0"/>
              <a:t> (ми </a:t>
            </a:r>
            <a:r>
              <a:rPr lang="ru-RU" sz="1800" dirty="0" err="1"/>
              <a:t>можемо</a:t>
            </a:r>
            <a:r>
              <a:rPr lang="ru-RU" sz="1800" dirty="0"/>
              <a:t> </a:t>
            </a:r>
            <a:r>
              <a:rPr lang="ru-RU" sz="1800" dirty="0" err="1"/>
              <a:t>перевантажити</a:t>
            </a:r>
            <a:r>
              <a:rPr lang="ru-RU" sz="1800" dirty="0"/>
              <a:t> </a:t>
            </a:r>
            <a:r>
              <a:rPr lang="ru-RU" sz="1800" dirty="0" err="1"/>
              <a:t>функції</a:t>
            </a:r>
            <a:r>
              <a:rPr lang="ru-RU" sz="1800" dirty="0"/>
              <a:t>, </a:t>
            </a:r>
            <a:r>
              <a:rPr lang="ru-RU" sz="1800" dirty="0" err="1"/>
              <a:t>які</a:t>
            </a:r>
            <a:r>
              <a:rPr lang="ru-RU" sz="1800" dirty="0"/>
              <a:t> не є методами, але не </a:t>
            </a:r>
            <a:r>
              <a:rPr lang="ru-RU" sz="1800" dirty="0" err="1"/>
              <a:t>можемо</a:t>
            </a:r>
            <a:r>
              <a:rPr lang="ru-RU" sz="1800" dirty="0"/>
              <a:t> </a:t>
            </a:r>
            <a:r>
              <a:rPr lang="ru-RU" sz="1800" dirty="0" err="1"/>
              <a:t>перевизначити</a:t>
            </a:r>
            <a:r>
              <a:rPr lang="ru-RU" sz="1800" dirty="0"/>
              <a:t> </a:t>
            </a:r>
            <a:r>
              <a:rPr lang="ru-RU" sz="1800" dirty="0" err="1"/>
              <a:t>їх</a:t>
            </a:r>
            <a:r>
              <a:rPr lang="ru-RU" sz="1800" dirty="0"/>
              <a:t>) . </a:t>
            </a:r>
            <a:r>
              <a:rPr lang="ru-RU" sz="1800" b="1" dirty="0" err="1">
                <a:highlight>
                  <a:srgbClr val="FFFF00"/>
                </a:highlight>
              </a:rPr>
              <a:t>Оскільки</a:t>
            </a:r>
            <a:r>
              <a:rPr lang="ru-RU" sz="1800" b="1" dirty="0">
                <a:highlight>
                  <a:srgbClr val="FFFF00"/>
                </a:highlight>
              </a:rPr>
              <a:t> оператор </a:t>
            </a:r>
            <a:r>
              <a:rPr lang="ru-RU" sz="1800" b="1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&lt;&lt;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зазвичай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перевантажується</a:t>
            </a:r>
            <a:r>
              <a:rPr lang="ru-RU" sz="1800" b="1" dirty="0">
                <a:highlight>
                  <a:srgbClr val="FFFF00"/>
                </a:highlight>
              </a:rPr>
              <a:t> через </a:t>
            </a:r>
            <a:r>
              <a:rPr lang="ru-RU" sz="1800" b="1" dirty="0" err="1">
                <a:highlight>
                  <a:srgbClr val="FFFF00"/>
                </a:highlight>
              </a:rPr>
              <a:t>дружню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функцію</a:t>
            </a:r>
            <a:r>
              <a:rPr lang="ru-RU" sz="1800" b="1" dirty="0">
                <a:highlight>
                  <a:srgbClr val="FFFF00"/>
                </a:highlight>
              </a:rPr>
              <a:t>, а </a:t>
            </a:r>
            <a:r>
              <a:rPr lang="ru-RU" sz="1800" b="1" dirty="0" err="1">
                <a:highlight>
                  <a:srgbClr val="FFFF00"/>
                </a:highlight>
              </a:rPr>
              <a:t>дружні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функції</a:t>
            </a:r>
            <a:r>
              <a:rPr lang="ru-RU" sz="1800" b="1" dirty="0">
                <a:highlight>
                  <a:srgbClr val="FFFF00"/>
                </a:highlight>
              </a:rPr>
              <a:t> не є методами, то </a:t>
            </a:r>
            <a:r>
              <a:rPr lang="ru-RU" sz="1800" b="1" dirty="0" err="1">
                <a:highlight>
                  <a:srgbClr val="FFFF00"/>
                </a:highlight>
              </a:rPr>
              <a:t>дружня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функція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operator</a:t>
            </a:r>
            <a:r>
              <a:rPr lang="ru-RU" sz="1800" b="1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&lt;&lt; </a:t>
            </a:r>
            <a:r>
              <a:rPr lang="ru-RU" sz="1800" b="1" dirty="0">
                <a:highlight>
                  <a:srgbClr val="FFFF00"/>
                </a:highlight>
              </a:rPr>
              <a:t>не </a:t>
            </a:r>
            <a:r>
              <a:rPr lang="ru-RU" sz="1800" b="1" dirty="0" err="1">
                <a:highlight>
                  <a:srgbClr val="FFFF00"/>
                </a:highlight>
              </a:rPr>
              <a:t>може</a:t>
            </a:r>
            <a:r>
              <a:rPr lang="ru-RU" sz="1800" b="1" dirty="0">
                <a:highlight>
                  <a:srgbClr val="FFFF00"/>
                </a:highlight>
              </a:rPr>
              <a:t> бути </a:t>
            </a:r>
            <a:r>
              <a:rPr lang="ru-RU" sz="1800" b="1" dirty="0" err="1">
                <a:highlight>
                  <a:srgbClr val="FFFF00"/>
                </a:highlight>
              </a:rPr>
              <a:t>перевизначена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По-друге</a:t>
            </a:r>
            <a:r>
              <a:rPr lang="uk-UA" sz="1800" dirty="0"/>
              <a:t>, навіть якби ми могли зробити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operator&lt;&lt;</a:t>
            </a:r>
            <a:r>
              <a:rPr lang="en-US" sz="1800" dirty="0"/>
              <a:t> </a:t>
            </a:r>
            <a:r>
              <a:rPr lang="uk-UA" sz="1800" dirty="0"/>
              <a:t>віртуальною функцією, то проблема полягає в тому, що параметри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Parent::operator&lt;&lt;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Child::operator&lt;&lt;</a:t>
            </a:r>
            <a:r>
              <a:rPr lang="en-US" sz="1800" dirty="0"/>
              <a:t> </a:t>
            </a:r>
            <a:r>
              <a:rPr lang="uk-UA" sz="1800" dirty="0"/>
              <a:t>відрізняються (версія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</a:t>
            </a:r>
            <a:r>
              <a:rPr lang="uk-UA" sz="1800" dirty="0"/>
              <a:t>приймає в якості параметру об’єкт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, </a:t>
            </a:r>
            <a:r>
              <a:rPr lang="uk-UA" sz="1800" dirty="0"/>
              <a:t>а версія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 — </a:t>
            </a:r>
            <a:r>
              <a:rPr lang="uk-UA" sz="1800" dirty="0"/>
              <a:t>об’єкт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). </a:t>
            </a:r>
            <a:r>
              <a:rPr lang="uk-UA" sz="1800" dirty="0"/>
              <a:t>Отже, версія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 </a:t>
            </a:r>
            <a:r>
              <a:rPr lang="uk-UA" sz="1800" dirty="0"/>
              <a:t>не може вважатися </a:t>
            </a:r>
            <a:r>
              <a:rPr lang="uk-UA" sz="1800" dirty="0" err="1"/>
              <a:t>перевизначенням</a:t>
            </a:r>
            <a:r>
              <a:rPr lang="uk-UA" sz="1800" dirty="0"/>
              <a:t> версії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</a:t>
            </a:r>
            <a:r>
              <a:rPr lang="uk-UA" sz="1800" dirty="0"/>
              <a:t>і викликатися в якості </a:t>
            </a:r>
            <a:r>
              <a:rPr lang="uk-UA" sz="1800" dirty="0" err="1"/>
              <a:t>перевизначення</a:t>
            </a:r>
            <a:r>
              <a:rPr lang="uk-UA" sz="1800" dirty="0"/>
              <a:t> також не може.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Що робити програмісту?</a:t>
            </a:r>
          </a:p>
        </p:txBody>
      </p:sp>
    </p:spTree>
    <p:extLst>
      <p:ext uri="{BB962C8B-B14F-4D97-AF65-F5344CB8AC3E}">
        <p14:creationId xmlns:p14="http://schemas.microsoft.com/office/powerpoint/2010/main" val="8697727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Рішення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Відповідь досить-таки проста.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Спочатку ми робимо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operator&lt;&lt;</a:t>
            </a:r>
            <a:r>
              <a:rPr lang="en-US" sz="1800" dirty="0"/>
              <a:t> </a:t>
            </a:r>
            <a:r>
              <a:rPr lang="uk-UA" sz="1800" dirty="0"/>
              <a:t>дружньою функцією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. </a:t>
            </a:r>
            <a:r>
              <a:rPr lang="uk-UA" sz="1800" b="1" dirty="0">
                <a:highlight>
                  <a:srgbClr val="00FF00"/>
                </a:highlight>
              </a:rPr>
              <a:t>Але замість того, щоб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operator&lt;&lt;</a:t>
            </a:r>
            <a:r>
              <a:rPr lang="en-US" sz="1800" b="1" dirty="0">
                <a:highlight>
                  <a:srgbClr val="00FF00"/>
                </a:highlight>
              </a:rPr>
              <a:t> </a:t>
            </a:r>
            <a:r>
              <a:rPr lang="uk-UA" sz="1800" b="1" dirty="0">
                <a:highlight>
                  <a:srgbClr val="00FF00"/>
                </a:highlight>
              </a:rPr>
              <a:t>виконував вивід самостійно, ми делегуємо цю задачу звичайному методу, який є віртуальною функцією</a:t>
            </a:r>
            <a:r>
              <a:rPr lang="uk-UA" sz="1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8025968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3C7068-2482-48ED-B8D8-628B98DC0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984" y="-1"/>
            <a:ext cx="6760029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75AAA4-CFE3-4226-8E9B-91965FD56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442" y="5685023"/>
            <a:ext cx="1028844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42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Віртуальні функції і Поліморфізм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FFFF00"/>
                </a:highlight>
              </a:rPr>
              <a:t>Ми </a:t>
            </a:r>
            <a:r>
              <a:rPr lang="ru-RU" sz="1800" b="1" dirty="0" err="1">
                <a:highlight>
                  <a:srgbClr val="FFFF00"/>
                </a:highlight>
              </a:rPr>
              <a:t>стикалися</a:t>
            </a:r>
            <a:r>
              <a:rPr lang="ru-RU" sz="1800" b="1" dirty="0">
                <a:highlight>
                  <a:srgbClr val="FFFF00"/>
                </a:highlight>
              </a:rPr>
              <a:t> з проблемою, коли </a:t>
            </a:r>
            <a:r>
              <a:rPr lang="ru-RU" sz="1800" b="1" dirty="0" err="1">
                <a:highlight>
                  <a:srgbClr val="FFFF00"/>
                </a:highlight>
              </a:rPr>
              <a:t>батьківський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вказівник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або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посилання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викликали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тільки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батьківські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методи</a:t>
            </a:r>
            <a:r>
              <a:rPr lang="ru-RU" sz="1800" b="1" dirty="0">
                <a:highlight>
                  <a:srgbClr val="FFFF00"/>
                </a:highlight>
              </a:rPr>
              <a:t>, а не </a:t>
            </a:r>
            <a:r>
              <a:rPr lang="ru-RU" sz="1800" b="1" dirty="0" err="1">
                <a:highlight>
                  <a:srgbClr val="FFFF00"/>
                </a:highlight>
              </a:rPr>
              <a:t>дочірні</a:t>
            </a:r>
            <a:r>
              <a:rPr lang="ru-RU" sz="1800" dirty="0"/>
              <a:t>. </a:t>
            </a:r>
            <a:r>
              <a:rPr lang="ru-RU" sz="1800" dirty="0" err="1"/>
              <a:t>Наприклад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1184FE-959C-4F5C-B62E-17BA7F22C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1850676"/>
            <a:ext cx="5961100" cy="50073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5C6DF9-22A5-4E9A-8742-4DFA692FD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725" y="6272130"/>
            <a:ext cx="2486372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7153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Рішення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випадку з об’єктом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, </a:t>
            </a:r>
            <a:r>
              <a:rPr lang="uk-UA" sz="1800" dirty="0"/>
              <a:t>ми викликаємо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operator&lt;&lt;</a:t>
            </a:r>
            <a:r>
              <a:rPr lang="en-US" sz="1800" dirty="0"/>
              <a:t>, </a:t>
            </a:r>
            <a:r>
              <a:rPr lang="uk-UA" sz="1800" dirty="0"/>
              <a:t>який викликає віртуальну функцію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print()</a:t>
            </a:r>
            <a:r>
              <a:rPr lang="en-US" sz="1800" dirty="0"/>
              <a:t>. </a:t>
            </a:r>
            <a:r>
              <a:rPr lang="uk-UA" sz="1800" dirty="0"/>
              <a:t>Оскільки ми посилаємося на об’єкт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, </a:t>
            </a:r>
            <a:r>
              <a:rPr lang="uk-UA" sz="1800" dirty="0"/>
              <a:t>то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p.print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 </a:t>
            </a:r>
            <a:r>
              <a:rPr lang="uk-UA" sz="1800" dirty="0"/>
              <a:t>викликає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Parent::print()</a:t>
            </a:r>
            <a:r>
              <a:rPr lang="en-US" sz="1800" dirty="0"/>
              <a:t>, </a:t>
            </a:r>
            <a:r>
              <a:rPr lang="uk-UA" sz="1800" dirty="0"/>
              <a:t>який і виконує вивід на екран. Тут все просто.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випадку з об’єктом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, </a:t>
            </a:r>
            <a:r>
              <a:rPr lang="uk-UA" sz="1800" dirty="0"/>
              <a:t>компілятор спочатку дивиться, чи 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operator&lt;&lt;</a:t>
            </a:r>
            <a:r>
              <a:rPr lang="en-US" sz="1800" dirty="0"/>
              <a:t>, </a:t>
            </a:r>
            <a:r>
              <a:rPr lang="uk-UA" sz="1800" dirty="0"/>
              <a:t>який приймає об’єкт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Child.</a:t>
            </a:r>
            <a:r>
              <a:rPr lang="en-US" sz="1800" dirty="0"/>
              <a:t> </a:t>
            </a:r>
            <a:r>
              <a:rPr lang="uk-UA" sz="1800" dirty="0"/>
              <a:t>Він нічого не знаходить (тому що ми це не визначили), потім дивиться, чи 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operator&lt;&lt;</a:t>
            </a:r>
            <a:r>
              <a:rPr lang="en-US" sz="1800" dirty="0"/>
              <a:t>, </a:t>
            </a:r>
            <a:r>
              <a:rPr lang="uk-UA" sz="1800" dirty="0"/>
              <a:t>який приймає об’єкт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. </a:t>
            </a:r>
            <a:r>
              <a:rPr lang="uk-UA" sz="1800" dirty="0"/>
              <a:t>Є, компілятор знаходить і виконує неявну конвертацію (</a:t>
            </a:r>
            <a:r>
              <a:rPr lang="uk-UA" sz="1800" dirty="0" err="1"/>
              <a:t>підвищуюче</a:t>
            </a:r>
            <a:r>
              <a:rPr lang="uk-UA" sz="1800" dirty="0"/>
              <a:t> приведення) об’єкта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 (</a:t>
            </a:r>
            <a:r>
              <a:rPr lang="uk-UA" sz="1800" dirty="0"/>
              <a:t>посилання на об’єкт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) </a:t>
            </a:r>
            <a:r>
              <a:rPr lang="uk-UA" sz="1800" dirty="0"/>
              <a:t>в посилання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</a:t>
            </a:r>
            <a:r>
              <a:rPr lang="uk-UA" sz="1800" dirty="0"/>
              <a:t>і викликає віртуальну функцію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print()</a:t>
            </a:r>
            <a:r>
              <a:rPr lang="en-US" sz="1800" dirty="0"/>
              <a:t>, </a:t>
            </a:r>
            <a:r>
              <a:rPr lang="uk-UA" sz="1800" dirty="0"/>
              <a:t>яка, в свою чергу, викликає </a:t>
            </a:r>
            <a:r>
              <a:rPr lang="uk-UA" sz="1800" dirty="0" err="1"/>
              <a:t>перевизначення</a:t>
            </a:r>
            <a:r>
              <a:rPr lang="uk-UA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Child::print()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Зверніть увагу, нам не потрібно записувати перевантаження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operator&lt;&lt;</a:t>
            </a:r>
            <a:r>
              <a:rPr lang="en-US" sz="1800" dirty="0"/>
              <a:t> </a:t>
            </a:r>
            <a:r>
              <a:rPr lang="uk-UA" sz="1800" dirty="0"/>
              <a:t>в кожному дочірньому класі! Перевантаження, яке знаходиться в класі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, </a:t>
            </a:r>
            <a:r>
              <a:rPr lang="uk-UA" sz="1800" dirty="0"/>
              <a:t>відмінно працює як з об’єктами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, </a:t>
            </a:r>
            <a:r>
              <a:rPr lang="uk-UA" sz="1800" dirty="0"/>
              <a:t>так і з об’єктами будь-якого дочірнього класу (який наслідує клас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)!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24992964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Рішення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 останньому випадку компілятор зіставляє посилання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pref</a:t>
            </a:r>
            <a:r>
              <a:rPr lang="en-US" sz="1800" dirty="0"/>
              <a:t> </a:t>
            </a:r>
            <a:r>
              <a:rPr lang="uk-UA" sz="1800" dirty="0"/>
              <a:t>з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operator&lt;&lt; </a:t>
            </a:r>
            <a:r>
              <a:rPr lang="uk-UA" sz="1800" dirty="0"/>
              <a:t>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. </a:t>
            </a:r>
            <a:r>
              <a:rPr lang="uk-UA" sz="1800" dirty="0"/>
              <a:t>Викликається віртуальна функція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print()</a:t>
            </a:r>
            <a:r>
              <a:rPr lang="en-US" sz="1800" dirty="0"/>
              <a:t>. </a:t>
            </a:r>
            <a:r>
              <a:rPr lang="uk-UA" sz="1800" dirty="0"/>
              <a:t>Оскільки посилання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pref</a:t>
            </a:r>
            <a:r>
              <a:rPr lang="en-US" sz="1800" dirty="0"/>
              <a:t> </a:t>
            </a:r>
            <a:r>
              <a:rPr lang="uk-UA" sz="1800" dirty="0"/>
              <a:t>фактично вказує на об’єкт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, </a:t>
            </a:r>
            <a:r>
              <a:rPr lang="uk-UA" sz="1800" dirty="0"/>
              <a:t>то викликається </a:t>
            </a:r>
            <a:r>
              <a:rPr lang="uk-UA" sz="1800" dirty="0" err="1"/>
              <a:t>перевизначення</a:t>
            </a:r>
            <a:r>
              <a:rPr lang="uk-UA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Child::print()</a:t>
            </a:r>
            <a:r>
              <a:rPr lang="en-US" sz="1800" dirty="0"/>
              <a:t>, </a:t>
            </a:r>
            <a:r>
              <a:rPr lang="uk-UA" sz="1800" dirty="0"/>
              <a:t>як ми і припускали.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Проблема вирішена.</a:t>
            </a:r>
          </a:p>
        </p:txBody>
      </p:sp>
    </p:spTree>
    <p:extLst>
      <p:ext uri="{BB962C8B-B14F-4D97-AF65-F5344CB8AC3E}">
        <p14:creationId xmlns:p14="http://schemas.microsoft.com/office/powerpoint/2010/main" val="350483617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48066156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7571084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4260193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Віртуальні функції і Поліморфізм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Оскільки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rParent</a:t>
            </a:r>
            <a:r>
              <a:rPr lang="en-US" sz="1800" dirty="0"/>
              <a:t> </a:t>
            </a:r>
            <a:r>
              <a:rPr lang="uk-UA" sz="1800" dirty="0"/>
              <a:t>є посиланням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, </a:t>
            </a:r>
            <a:r>
              <a:rPr lang="uk-UA" sz="1800" dirty="0"/>
              <a:t>то викликається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, </a:t>
            </a:r>
            <a:r>
              <a:rPr lang="uk-UA" sz="1800" dirty="0"/>
              <a:t>хоча фактично ми посилаємося на частину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</a:t>
            </a:r>
            <a:r>
              <a:rPr lang="uk-UA" sz="1800" dirty="0"/>
              <a:t>об’єкту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. </a:t>
            </a:r>
            <a:r>
              <a:rPr lang="uk-UA" sz="1800" dirty="0"/>
              <a:t>На цьому </a:t>
            </a:r>
            <a:r>
              <a:rPr lang="uk-UA" sz="1800" dirty="0" err="1"/>
              <a:t>уроці</a:t>
            </a:r>
            <a:r>
              <a:rPr lang="uk-UA" sz="1800" dirty="0"/>
              <a:t> ми розглянемо, як можна вирішити дану проблему за допомогою віртуальних функцій.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Віртуальна функція</a:t>
            </a:r>
            <a:r>
              <a:rPr lang="uk-UA" sz="1800" dirty="0"/>
              <a:t> в мові С++ — це особливий тип функції, яка, при її виклику, виконує «</a:t>
            </a:r>
            <a:r>
              <a:rPr lang="uk-UA" sz="1800" dirty="0" err="1"/>
              <a:t>найдочірніший</a:t>
            </a:r>
            <a:r>
              <a:rPr lang="uk-UA" sz="1800" dirty="0"/>
              <a:t>» метод, який існує між батьківським і дочірніми класами. </a:t>
            </a:r>
            <a:r>
              <a:rPr lang="uk-UA" sz="1800" b="1" dirty="0">
                <a:highlight>
                  <a:srgbClr val="00FFFF"/>
                </a:highlight>
              </a:rPr>
              <a:t>Ця властивість відома як поліморфізм</a:t>
            </a:r>
            <a:r>
              <a:rPr lang="uk-UA" sz="1800" dirty="0"/>
              <a:t>. Дочірній метод викликається тоді, </a:t>
            </a:r>
            <a:r>
              <a:rPr lang="uk-UA" sz="1800" b="1" dirty="0">
                <a:highlight>
                  <a:srgbClr val="FFFF00"/>
                </a:highlight>
              </a:rPr>
              <a:t>коли збігається сигнатура</a:t>
            </a:r>
            <a:r>
              <a:rPr lang="uk-UA" sz="1800" dirty="0"/>
              <a:t> (ім’я, типи параметрів і чи є метод константним) і т</a:t>
            </a:r>
            <a:r>
              <a:rPr lang="uk-UA" sz="1800" b="1" dirty="0">
                <a:highlight>
                  <a:srgbClr val="FFFF00"/>
                </a:highlight>
              </a:rPr>
              <a:t>ип повернення дочірнього методу з сигнатурою і типом повернення методу батьківського класу</a:t>
            </a:r>
            <a:r>
              <a:rPr lang="uk-UA" sz="1800" dirty="0"/>
              <a:t>. Такі методи називаються </a:t>
            </a:r>
            <a:r>
              <a:rPr lang="uk-UA" sz="1800" b="1" dirty="0" err="1">
                <a:highlight>
                  <a:srgbClr val="00FF00"/>
                </a:highlight>
              </a:rPr>
              <a:t>перевизначеннями</a:t>
            </a:r>
            <a:r>
              <a:rPr lang="uk-UA" sz="1800" dirty="0"/>
              <a:t> (або “</a:t>
            </a:r>
            <a:r>
              <a:rPr lang="uk-UA" sz="1800" b="1" dirty="0">
                <a:highlight>
                  <a:srgbClr val="00FF00"/>
                </a:highlight>
              </a:rPr>
              <a:t>перевизначеними методами</a:t>
            </a:r>
            <a:r>
              <a:rPr lang="uk-UA" sz="1800" dirty="0"/>
              <a:t>”).</a:t>
            </a:r>
          </a:p>
        </p:txBody>
      </p:sp>
    </p:spTree>
    <p:extLst>
      <p:ext uri="{BB962C8B-B14F-4D97-AF65-F5344CB8AC3E}">
        <p14:creationId xmlns:p14="http://schemas.microsoft.com/office/powerpoint/2010/main" val="866086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Віртуальні функції і Поліморфізм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Щоб</a:t>
            </a:r>
            <a:r>
              <a:rPr lang="ru-RU" sz="1800" dirty="0"/>
              <a:t> </a:t>
            </a:r>
            <a:r>
              <a:rPr lang="ru-RU" sz="1800" dirty="0" err="1"/>
              <a:t>зробити</a:t>
            </a:r>
            <a:r>
              <a:rPr lang="ru-RU" sz="1800" dirty="0"/>
              <a:t> </a:t>
            </a:r>
            <a:r>
              <a:rPr lang="ru-RU" sz="1800" dirty="0" err="1"/>
              <a:t>функцію</a:t>
            </a:r>
            <a:r>
              <a:rPr lang="ru-RU" sz="1800" dirty="0"/>
              <a:t> </a:t>
            </a:r>
            <a:r>
              <a:rPr lang="ru-RU" sz="1800" dirty="0" err="1"/>
              <a:t>віртуальною</a:t>
            </a:r>
            <a:r>
              <a:rPr lang="ru-RU" sz="1800" dirty="0"/>
              <a:t>, </a:t>
            </a:r>
            <a:r>
              <a:rPr lang="ru-RU" sz="1800" dirty="0" err="1"/>
              <a:t>потрібно</a:t>
            </a:r>
            <a:r>
              <a:rPr lang="ru-RU" sz="1800" dirty="0"/>
              <a:t> просто </a:t>
            </a:r>
            <a:r>
              <a:rPr lang="ru-RU" sz="1800" dirty="0" err="1"/>
              <a:t>вказати</a:t>
            </a:r>
            <a:r>
              <a:rPr lang="ru-RU" sz="1800" dirty="0"/>
              <a:t> </a:t>
            </a:r>
            <a:r>
              <a:rPr lang="ru-RU" sz="1800" dirty="0" err="1"/>
              <a:t>ключове</a:t>
            </a:r>
            <a:r>
              <a:rPr lang="ru-RU" sz="1800" dirty="0"/>
              <a:t> слово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virtual</a:t>
            </a:r>
            <a:r>
              <a:rPr lang="ru-RU" sz="1800" dirty="0"/>
              <a:t> перед </a:t>
            </a:r>
            <a:r>
              <a:rPr lang="ru-RU" sz="1800" dirty="0" err="1"/>
              <a:t>оголошенням</a:t>
            </a:r>
            <a:r>
              <a:rPr lang="ru-RU" sz="1800" dirty="0"/>
              <a:t> </a:t>
            </a:r>
            <a:r>
              <a:rPr lang="ru-RU" sz="1800" dirty="0" err="1"/>
              <a:t>функції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738583-8867-4B45-98AF-2CD42A2C1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30" y="1719333"/>
            <a:ext cx="7491339" cy="513866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B71172-2AD9-4117-B9E1-C3F75CDF3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770" y="6272309"/>
            <a:ext cx="2324424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80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Віртуальні функції і Поліморфізм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Оскільки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rParent</a:t>
            </a:r>
            <a:r>
              <a:rPr lang="en-US" sz="1800" dirty="0"/>
              <a:t> </a:t>
            </a:r>
            <a:r>
              <a:rPr lang="uk-UA" sz="1800" dirty="0"/>
              <a:t>є посиланням на батьківську частину об’єкту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, </a:t>
            </a:r>
            <a:r>
              <a:rPr lang="uk-UA" sz="1800" dirty="0"/>
              <a:t>то, звичайно, при обробці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rParent.getName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 </a:t>
            </a:r>
            <a:r>
              <a:rPr lang="uk-UA" sz="1800" dirty="0"/>
              <a:t>викликався б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. </a:t>
            </a:r>
            <a:r>
              <a:rPr lang="uk-UA" sz="1800" dirty="0"/>
              <a:t>Проте, оскільки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 </a:t>
            </a:r>
            <a:r>
              <a:rPr lang="uk-UA" sz="1800" dirty="0"/>
              <a:t>є віртуальною функцією, то компілятор розуміє, що потрібно подивитися, чи є </a:t>
            </a:r>
            <a:r>
              <a:rPr lang="uk-UA" sz="1800" dirty="0" err="1"/>
              <a:t>перевизначення</a:t>
            </a:r>
            <a:r>
              <a:rPr lang="uk-UA" sz="1800" dirty="0"/>
              <a:t> цього методу в дочірніх класах. І компілятор знаходить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!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Розглянемо складніший приклад:</a:t>
            </a:r>
          </a:p>
        </p:txBody>
      </p:sp>
    </p:spTree>
    <p:extLst>
      <p:ext uri="{BB962C8B-B14F-4D97-AF65-F5344CB8AC3E}">
        <p14:creationId xmlns:p14="http://schemas.microsoft.com/office/powerpoint/2010/main" val="1229551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54BE97-DDE2-477D-AE16-760A2A71B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357" y="0"/>
            <a:ext cx="4989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14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Розглянемо все по порядку: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  Спочатку створюється об’єкт </a:t>
            </a:r>
            <a:r>
              <a:rPr lang="en-US" sz="1800" dirty="0"/>
              <a:t>c </a:t>
            </a:r>
            <a:r>
              <a:rPr lang="uk-UA" sz="1800" dirty="0"/>
              <a:t>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1800" dirty="0"/>
              <a:t>.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  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rParent</a:t>
            </a:r>
            <a:r>
              <a:rPr lang="en-US" sz="1800" dirty="0"/>
              <a:t> — </a:t>
            </a:r>
            <a:r>
              <a:rPr lang="uk-UA" sz="1800" dirty="0"/>
              <a:t>це посилання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1800" dirty="0"/>
              <a:t>, </a:t>
            </a:r>
            <a:r>
              <a:rPr lang="uk-UA" sz="1800" dirty="0"/>
              <a:t>якому ми вказуємо посилатися на частину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1800" dirty="0"/>
              <a:t> </a:t>
            </a:r>
            <a:r>
              <a:rPr lang="uk-UA" sz="1800" dirty="0"/>
              <a:t>об’єкту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1800" dirty="0"/>
              <a:t>.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   </a:t>
            </a:r>
            <a:r>
              <a:rPr lang="uk-UA" sz="1800" dirty="0"/>
              <a:t>Потім викликається метод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rParent.getName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.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   </a:t>
            </a:r>
            <a:r>
              <a:rPr lang="uk-UA" sz="1800" dirty="0"/>
              <a:t>Виклик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rParent.GetName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/>
              <a:t>призводить до виклику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A::getName()</a:t>
            </a:r>
            <a:r>
              <a:rPr lang="en-US" sz="1800" dirty="0"/>
              <a:t>. </a:t>
            </a:r>
            <a:r>
              <a:rPr lang="uk-UA" sz="1800" dirty="0"/>
              <a:t>Однак, оскільки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A::getName()</a:t>
            </a:r>
            <a:r>
              <a:rPr lang="en-US" sz="1800" dirty="0"/>
              <a:t> </a:t>
            </a:r>
            <a:r>
              <a:rPr lang="uk-UA" sz="1800" dirty="0"/>
              <a:t>є віртуальною функцією, то компілятор шукає «</a:t>
            </a:r>
            <a:r>
              <a:rPr lang="uk-UA" sz="1800" dirty="0" err="1"/>
              <a:t>найдочірніший</a:t>
            </a:r>
            <a:r>
              <a:rPr lang="uk-UA" sz="1800" dirty="0"/>
              <a:t>» метод між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1800" dirty="0"/>
              <a:t>. </a:t>
            </a:r>
            <a:r>
              <a:rPr lang="uk-UA" sz="1800" dirty="0"/>
              <a:t>У цьому випадку — це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C::getName().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Зверніть увагу, компілятор не викликатиме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D::getName()</a:t>
            </a:r>
            <a:r>
              <a:rPr lang="en-US" sz="1800" dirty="0"/>
              <a:t>, </a:t>
            </a:r>
            <a:r>
              <a:rPr lang="uk-UA" sz="1800" dirty="0"/>
              <a:t>оскільки наш вихідний об’єкт був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1800" dirty="0"/>
              <a:t>, </a:t>
            </a:r>
            <a:r>
              <a:rPr lang="uk-UA" sz="1800" dirty="0"/>
              <a:t>а не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</a:t>
            </a:r>
            <a:r>
              <a:rPr lang="en-US" sz="1800" dirty="0"/>
              <a:t>, </a:t>
            </a:r>
            <a:r>
              <a:rPr lang="uk-UA" sz="1800" dirty="0"/>
              <a:t>тому розглядаються методи тільки між класами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Результат виконання програми: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rParent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is a C</a:t>
            </a:r>
            <a:endParaRPr lang="uk-UA" sz="1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72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uk-UA" b="1" dirty="0"/>
              <a:t>Вказівники, Посилання і Наслідування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На попередніх </a:t>
            </a:r>
            <a:r>
              <a:rPr lang="uk-UA" sz="1800" dirty="0" err="1"/>
              <a:t>уроках</a:t>
            </a:r>
            <a:r>
              <a:rPr lang="uk-UA" sz="1800" dirty="0"/>
              <a:t> ми розглянули використання </a:t>
            </a:r>
            <a:r>
              <a:rPr lang="uk-UA" sz="1800" b="1" dirty="0"/>
              <a:t>наслідування</a:t>
            </a:r>
            <a:r>
              <a:rPr lang="uk-UA" sz="1800" dirty="0"/>
              <a:t> для отримання нових класів з існуючих. На </a:t>
            </a:r>
            <a:r>
              <a:rPr lang="uk-UA" sz="1800" dirty="0" err="1"/>
              <a:t>уроках</a:t>
            </a:r>
            <a:r>
              <a:rPr lang="uk-UA" sz="1800" dirty="0"/>
              <a:t> цього розділу ми зосередимося на одному з найважливіших і найпотужніших аспектів спадкування — </a:t>
            </a:r>
            <a:r>
              <a:rPr lang="uk-UA" sz="1800" b="1" dirty="0">
                <a:highlight>
                  <a:srgbClr val="FFFF00"/>
                </a:highlight>
              </a:rPr>
              <a:t>віртуальних функціях</a:t>
            </a:r>
            <a:r>
              <a:rPr lang="uk-UA" sz="1800" dirty="0"/>
              <a:t>. Але, перш ніж ми перейдемо до вивчення віртуальних функцій, давайте спочатку визначимося, навіщо це взагалі нам потрібно.</a:t>
            </a:r>
          </a:p>
        </p:txBody>
      </p:sp>
    </p:spTree>
    <p:extLst>
      <p:ext uri="{BB962C8B-B14F-4D97-AF65-F5344CB8AC3E}">
        <p14:creationId xmlns:p14="http://schemas.microsoft.com/office/powerpoint/2010/main" val="1772892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CE776C-6078-46BE-998B-255EBDC64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211" y="-1"/>
            <a:ext cx="6369575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9B7924D-E64A-4F52-B6B4-5FBB20102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910" y="6000308"/>
            <a:ext cx="2095792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25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292FFE-6339-4FBA-8950-2BDD9180C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211" y="-1"/>
            <a:ext cx="6369575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6DC624-31CD-4F2A-A68F-2693740C3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501" y="6000308"/>
            <a:ext cx="2210108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55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При обробці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animal.speak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, </a:t>
            </a:r>
            <a:r>
              <a:rPr lang="uk-UA" sz="1800" dirty="0"/>
              <a:t>компілятор бачить, що метод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Animal::speak()</a:t>
            </a:r>
            <a:r>
              <a:rPr lang="en-US" sz="1800" dirty="0"/>
              <a:t> </a:t>
            </a:r>
            <a:r>
              <a:rPr lang="uk-UA" sz="1800" dirty="0"/>
              <a:t>є віртуальною функцією. Коли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animal</a:t>
            </a:r>
            <a:r>
              <a:rPr lang="en-US" sz="1800" dirty="0"/>
              <a:t> </a:t>
            </a:r>
            <a:r>
              <a:rPr lang="uk-UA" sz="1800" dirty="0"/>
              <a:t>посилається на частину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Animal</a:t>
            </a:r>
            <a:r>
              <a:rPr lang="en-US" sz="1800" dirty="0"/>
              <a:t> </a:t>
            </a:r>
            <a:r>
              <a:rPr lang="uk-UA" sz="1800" dirty="0"/>
              <a:t>об’єкту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</a:t>
            </a:r>
            <a:r>
              <a:rPr lang="en-US" sz="1800" dirty="0"/>
              <a:t>, </a:t>
            </a:r>
            <a:r>
              <a:rPr lang="uk-UA" sz="1800" dirty="0"/>
              <a:t>то компілятор переглядає всі класи між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Animal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</a:t>
            </a:r>
            <a:r>
              <a:rPr lang="en-US" sz="1800" dirty="0"/>
              <a:t>, </a:t>
            </a:r>
            <a:r>
              <a:rPr lang="uk-UA" sz="1800" dirty="0"/>
              <a:t>щоб знайти найбільш дочірній метод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speak()</a:t>
            </a:r>
            <a:r>
              <a:rPr lang="en-US" sz="1800" dirty="0"/>
              <a:t>. </a:t>
            </a:r>
            <a:r>
              <a:rPr lang="uk-UA" sz="1800" dirty="0"/>
              <a:t>І знаходить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Cat::speak()</a:t>
            </a:r>
            <a:r>
              <a:rPr lang="en-US" sz="1800" dirty="0"/>
              <a:t>. </a:t>
            </a:r>
            <a:r>
              <a:rPr lang="uk-UA" sz="1800" dirty="0"/>
              <a:t>У випадку, коли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animal</a:t>
            </a:r>
            <a:r>
              <a:rPr lang="en-US" sz="1800" dirty="0"/>
              <a:t> </a:t>
            </a:r>
            <a:r>
              <a:rPr lang="uk-UA" sz="1800" dirty="0"/>
              <a:t>посилається на частину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Animal</a:t>
            </a:r>
            <a:r>
              <a:rPr lang="en-US" sz="1800" dirty="0"/>
              <a:t> </a:t>
            </a:r>
            <a:r>
              <a:rPr lang="uk-UA" sz="1800" dirty="0"/>
              <a:t>об’єкту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dog</a:t>
            </a:r>
            <a:r>
              <a:rPr lang="en-US" sz="1800" dirty="0"/>
              <a:t>, </a:t>
            </a:r>
            <a:r>
              <a:rPr lang="uk-UA" sz="1800" dirty="0"/>
              <a:t>компілятор знаходить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Dog::speak()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Зверніть увагу, ми не зробили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Animal::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/>
              <a:t>віртуальною функцією. Це через те, що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/>
              <a:t>ніколи не </a:t>
            </a:r>
            <a:r>
              <a:rPr lang="uk-UA" sz="1800" dirty="0" err="1"/>
              <a:t>перевизначається</a:t>
            </a:r>
            <a:r>
              <a:rPr lang="uk-UA" sz="1800" dirty="0"/>
              <a:t> ні в одному з дочірніх класів, тому в цьому немає необхідності.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1E5DFC-8962-4C5E-B11F-D1B84157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56" y="3822709"/>
            <a:ext cx="10507885" cy="30352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58EAD5-4B3B-4378-8487-50736ED30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518" y="3715742"/>
            <a:ext cx="2114845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79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Незважаючи на те, що ці два приклади використовують тільки класи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Dog</a:t>
            </a:r>
            <a:r>
              <a:rPr lang="en-US" sz="1800" dirty="0"/>
              <a:t>, </a:t>
            </a:r>
            <a:r>
              <a:rPr lang="uk-UA" sz="1800" dirty="0"/>
              <a:t>будь-які інші дочірні класи також працюватимуть з нашою функцією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report() </a:t>
            </a:r>
            <a:r>
              <a:rPr lang="uk-UA" sz="1800" dirty="0"/>
              <a:t>і з масивом тварин без внесення додаткових модифікацій! </a:t>
            </a:r>
            <a:r>
              <a:rPr lang="uk-UA" sz="1800" b="1" dirty="0">
                <a:highlight>
                  <a:srgbClr val="00FF00"/>
                </a:highlight>
              </a:rPr>
              <a:t>Це, мабуть, найбільша перевага віртуальних функцій — можливість структурувати код таким чином, щоб нові дочірні класи автоматично працювали зі старим кодом без необхідності внесення змін з боку програміста!</a:t>
            </a:r>
            <a:endParaRPr lang="en-US" sz="1800" b="1" dirty="0">
              <a:highlight>
                <a:srgbClr val="00FF00"/>
              </a:highlight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b="1" dirty="0">
              <a:highlight>
                <a:srgbClr val="00FF00"/>
              </a:highlight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FFFF00"/>
                </a:highlight>
              </a:rPr>
              <a:t>Попередження: Сигнатура віртуального методу дочірнього класу повинна повністю відповідати сигнатурі віртуального методу батьківського класу. Якщо у дочірнього методу буде інший тип параметрів, ніж у батьківського, то викликатися цей метод не буде.</a:t>
            </a:r>
          </a:p>
        </p:txBody>
      </p:sp>
    </p:spTree>
    <p:extLst>
      <p:ext uri="{BB962C8B-B14F-4D97-AF65-F5344CB8AC3E}">
        <p14:creationId xmlns:p14="http://schemas.microsoft.com/office/powerpoint/2010/main" val="3390767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uk-UA" b="1" dirty="0"/>
              <a:t>Використання ключового слова </a:t>
            </a:r>
            <a:r>
              <a:rPr lang="en-US" b="1" dirty="0"/>
              <a:t>virtual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Якщо функція позначена як віртуальна, то всі відповідні </a:t>
            </a:r>
            <a:r>
              <a:rPr lang="uk-UA" sz="1800" dirty="0" err="1"/>
              <a:t>перевизначення</a:t>
            </a:r>
            <a:r>
              <a:rPr lang="uk-UA" sz="1800" dirty="0"/>
              <a:t> теж вважаються віртуальними, навіть якщо біля них явно не вказано ключове слова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virtual</a:t>
            </a:r>
            <a:r>
              <a:rPr lang="en-US" sz="1800" dirty="0"/>
              <a:t>. </a:t>
            </a:r>
            <a:r>
              <a:rPr lang="uk-UA" sz="1800" dirty="0"/>
              <a:t>Однак, наявність ключового слова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virtual</a:t>
            </a:r>
            <a:r>
              <a:rPr lang="en-US" sz="1800" dirty="0"/>
              <a:t> </a:t>
            </a:r>
            <a:r>
              <a:rPr lang="uk-UA" sz="1800" dirty="0"/>
              <a:t>біля методів дочірніх класів послужить корисним нагадуванням про те, що ці методи є віртуальними, а не звичайними. Отже, хорошою практикою є вказування ключового слова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virtual</a:t>
            </a:r>
            <a:r>
              <a:rPr lang="en-US" sz="1800" dirty="0"/>
              <a:t> </a:t>
            </a:r>
            <a:r>
              <a:rPr lang="uk-UA" sz="1800" dirty="0"/>
              <a:t>біля </a:t>
            </a:r>
            <a:r>
              <a:rPr lang="uk-UA" sz="1800" dirty="0" err="1"/>
              <a:t>перевизначень</a:t>
            </a:r>
            <a:r>
              <a:rPr lang="uk-UA" sz="1800" dirty="0"/>
              <a:t> в дочірніх класах, навіть якщо це не є строго необхідним.</a:t>
            </a:r>
          </a:p>
        </p:txBody>
      </p:sp>
    </p:spTree>
    <p:extLst>
      <p:ext uri="{BB962C8B-B14F-4D97-AF65-F5344CB8AC3E}">
        <p14:creationId xmlns:p14="http://schemas.microsoft.com/office/powerpoint/2010/main" val="3602803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uk-UA" b="1" dirty="0"/>
              <a:t>Типи повернення віртуальних функцій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FFFF00"/>
                </a:highlight>
              </a:rPr>
              <a:t>Типи </a:t>
            </a:r>
            <a:r>
              <a:rPr lang="ru-RU" sz="1800" b="1" dirty="0" err="1">
                <a:highlight>
                  <a:srgbClr val="FFFF00"/>
                </a:highlight>
              </a:rPr>
              <a:t>повернення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віртуальної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функції</a:t>
            </a:r>
            <a:r>
              <a:rPr lang="ru-RU" sz="1800" b="1" dirty="0">
                <a:highlight>
                  <a:srgbClr val="FFFF00"/>
                </a:highlight>
              </a:rPr>
              <a:t> і </a:t>
            </a:r>
            <a:r>
              <a:rPr lang="ru-RU" sz="1800" b="1" dirty="0" err="1">
                <a:highlight>
                  <a:srgbClr val="FFFF00"/>
                </a:highlight>
              </a:rPr>
              <a:t>її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перевизначень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повинні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збігатися</a:t>
            </a:r>
            <a:r>
              <a:rPr lang="ru-RU" sz="1800" dirty="0"/>
              <a:t>. </a:t>
            </a:r>
            <a:r>
              <a:rPr lang="ru-RU" sz="1800" dirty="0" err="1"/>
              <a:t>Розглянемо</a:t>
            </a:r>
            <a:r>
              <a:rPr lang="ru-RU" sz="1800" dirty="0"/>
              <a:t> </a:t>
            </a:r>
            <a:r>
              <a:rPr lang="ru-RU" sz="1800" dirty="0" err="1"/>
              <a:t>наступний</a:t>
            </a:r>
            <a:r>
              <a:rPr lang="ru-RU" sz="1800" dirty="0"/>
              <a:t> приклад: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 цьому випадку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getValue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/>
              <a:t>не рахується підходящим </a:t>
            </a:r>
            <a:r>
              <a:rPr lang="uk-UA" sz="1800" dirty="0" err="1"/>
              <a:t>перевизначенням</a:t>
            </a:r>
            <a:r>
              <a:rPr lang="uk-UA" sz="1800" dirty="0"/>
              <a:t> для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getValue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, </a:t>
            </a:r>
            <a:r>
              <a:rPr lang="uk-UA" sz="1800" dirty="0"/>
              <a:t>тому що типи повернень різні (метод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getValue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/>
              <a:t>вважається повністю окремою функцією).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2B2197-4429-4479-921F-A8C9B2857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83" y="1415262"/>
            <a:ext cx="5178831" cy="331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24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/>
              <a:t>Не </a:t>
            </a:r>
            <a:r>
              <a:rPr lang="ru-RU" b="1" dirty="0" err="1"/>
              <a:t>викликайте</a:t>
            </a:r>
            <a:r>
              <a:rPr lang="ru-RU" b="1" dirty="0"/>
              <a:t> </a:t>
            </a:r>
            <a:r>
              <a:rPr lang="ru-RU" b="1" dirty="0" err="1"/>
              <a:t>віртуальні</a:t>
            </a:r>
            <a:r>
              <a:rPr lang="ru-RU" b="1" dirty="0"/>
              <a:t> </a:t>
            </a:r>
            <a:r>
              <a:rPr lang="ru-RU" b="1" dirty="0" err="1"/>
              <a:t>функції</a:t>
            </a:r>
            <a:r>
              <a:rPr lang="ru-RU" b="1" dirty="0"/>
              <a:t> в </a:t>
            </a:r>
            <a:r>
              <a:rPr lang="ru-RU" b="1" dirty="0" err="1"/>
              <a:t>тілі</a:t>
            </a:r>
            <a:r>
              <a:rPr lang="ru-RU" b="1" dirty="0"/>
              <a:t> </a:t>
            </a:r>
            <a:r>
              <a:rPr lang="ru-RU" b="1" dirty="0" err="1"/>
              <a:t>конструкторів</a:t>
            </a:r>
            <a:r>
              <a:rPr lang="ru-RU" b="1" dirty="0"/>
              <a:t> </a:t>
            </a:r>
            <a:r>
              <a:rPr lang="ru-RU" b="1" dirty="0" err="1"/>
              <a:t>або</a:t>
            </a:r>
            <a:r>
              <a:rPr lang="ru-RU" b="1" dirty="0"/>
              <a:t> </a:t>
            </a:r>
            <a:r>
              <a:rPr lang="ru-RU" b="1" dirty="0" err="1"/>
              <a:t>деструкторів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Ось ще одна пастка для початківців. </a:t>
            </a:r>
            <a:r>
              <a:rPr lang="uk-UA" sz="1800" b="1" dirty="0">
                <a:highlight>
                  <a:srgbClr val="00FF00"/>
                </a:highlight>
              </a:rPr>
              <a:t>Ви не повинні викликати віртуальні функції в тілі конструкторів або деструкторів</a:t>
            </a:r>
            <a:r>
              <a:rPr lang="uk-UA" sz="1800" dirty="0"/>
              <a:t>. Чому?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Пам’ятаєте, що при створенні об’єкта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 </a:t>
            </a:r>
            <a:r>
              <a:rPr lang="uk-UA" sz="1800" dirty="0"/>
              <a:t>спочатку створюється батьківська частина цього об’єкту, а потім вже дочірня? Якщо ви викликатимете віртуальну функцію з конструктора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</a:t>
            </a:r>
            <a:r>
              <a:rPr lang="uk-UA" sz="1800" dirty="0"/>
              <a:t>при тому, що дочірня частина створюваного об’єкта ще не була створена, то викликати дочірній метод замість батьківського буде неможливо, тому що об’єкт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 </a:t>
            </a:r>
            <a:r>
              <a:rPr lang="uk-UA" sz="1800" dirty="0"/>
              <a:t>для роботи з методом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 </a:t>
            </a:r>
            <a:r>
              <a:rPr lang="uk-UA" sz="1800" dirty="0"/>
              <a:t>ще не буде створений. </a:t>
            </a:r>
            <a:r>
              <a:rPr lang="uk-UA" sz="1800" b="1" dirty="0">
                <a:highlight>
                  <a:srgbClr val="FFFF00"/>
                </a:highlight>
              </a:rPr>
              <a:t>У таких випадках в мові </a:t>
            </a:r>
            <a:r>
              <a:rPr lang="en-US" sz="1800" b="1" dirty="0">
                <a:highlight>
                  <a:srgbClr val="FFFF00"/>
                </a:highlight>
              </a:rPr>
              <a:t>C++ </a:t>
            </a:r>
            <a:r>
              <a:rPr lang="uk-UA" sz="1800" b="1" dirty="0">
                <a:highlight>
                  <a:srgbClr val="FFFF00"/>
                </a:highlight>
              </a:rPr>
              <a:t>викликатиметься батьківська версія методу</a:t>
            </a:r>
            <a:r>
              <a:rPr lang="uk-UA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5440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/>
              <a:t>Не </a:t>
            </a:r>
            <a:r>
              <a:rPr lang="ru-RU" b="1" dirty="0" err="1"/>
              <a:t>викликайте</a:t>
            </a:r>
            <a:r>
              <a:rPr lang="ru-RU" b="1" dirty="0"/>
              <a:t> </a:t>
            </a:r>
            <a:r>
              <a:rPr lang="ru-RU" b="1" dirty="0" err="1"/>
              <a:t>віртуальні</a:t>
            </a:r>
            <a:r>
              <a:rPr lang="ru-RU" b="1" dirty="0"/>
              <a:t> </a:t>
            </a:r>
            <a:r>
              <a:rPr lang="ru-RU" b="1" dirty="0" err="1"/>
              <a:t>функції</a:t>
            </a:r>
            <a:r>
              <a:rPr lang="ru-RU" b="1" dirty="0"/>
              <a:t> в </a:t>
            </a:r>
            <a:r>
              <a:rPr lang="ru-RU" b="1" dirty="0" err="1"/>
              <a:t>тілі</a:t>
            </a:r>
            <a:r>
              <a:rPr lang="ru-RU" b="1" dirty="0"/>
              <a:t> </a:t>
            </a:r>
            <a:r>
              <a:rPr lang="ru-RU" b="1" dirty="0" err="1"/>
              <a:t>конструкторів</a:t>
            </a:r>
            <a:r>
              <a:rPr lang="ru-RU" b="1" dirty="0"/>
              <a:t> </a:t>
            </a:r>
            <a:r>
              <a:rPr lang="ru-RU" b="1" dirty="0" err="1"/>
              <a:t>або</a:t>
            </a:r>
            <a:r>
              <a:rPr lang="ru-RU" b="1" dirty="0"/>
              <a:t> </a:t>
            </a:r>
            <a:r>
              <a:rPr lang="ru-RU" b="1" dirty="0" err="1"/>
              <a:t>деструкторів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FFFF00"/>
                </a:highlight>
              </a:rPr>
              <a:t>Аналогічна проблема існує і з деструкторами</a:t>
            </a:r>
            <a:r>
              <a:rPr lang="uk-UA" sz="1800" dirty="0"/>
              <a:t>. Якщо ви викликаєте віртуальну функцію в тілі деструктора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, </a:t>
            </a:r>
            <a:r>
              <a:rPr lang="uk-UA" sz="1800" dirty="0"/>
              <a:t>то завжди викликатиметься метод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, </a:t>
            </a:r>
            <a:r>
              <a:rPr lang="uk-UA" sz="1800" dirty="0"/>
              <a:t>тому що дочірня частина об’єкту вже буде знищена.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Правило: Ніколи не викликайте віртуальні функції в тілі конструкторів або деструкторів.</a:t>
            </a:r>
          </a:p>
        </p:txBody>
      </p:sp>
    </p:spTree>
    <p:extLst>
      <p:ext uri="{BB962C8B-B14F-4D97-AF65-F5344CB8AC3E}">
        <p14:creationId xmlns:p14="http://schemas.microsoft.com/office/powerpoint/2010/main" val="1474971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Недолік віртуальних функцій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«Якщо все так добре з віртуальними функціями, то чому б не зробити всі методи віртуальними?» — запитаєте Ви. Відповідь: “Це неефективно!”. Обробка і виконання виклику віртуального методу займає більше часу, ніж обробка і виконання виклику звичайного методу. Крім того, компілятор також повинен виділяти один додатковий вказівник для кожного об’єкта класу, який має одну або кілька віртуальних функцій.</a:t>
            </a:r>
          </a:p>
        </p:txBody>
      </p:sp>
    </p:spTree>
    <p:extLst>
      <p:ext uri="{BB962C8B-B14F-4D97-AF65-F5344CB8AC3E}">
        <p14:creationId xmlns:p14="http://schemas.microsoft.com/office/powerpoint/2010/main" val="820533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 dirty="0" err="1"/>
              <a:t>Завдання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57692"/>
            <a:ext cx="8021256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Який</a:t>
            </a:r>
            <a:r>
              <a:rPr lang="ru-RU" sz="1800" dirty="0"/>
              <a:t> результат </a:t>
            </a:r>
            <a:r>
              <a:rPr lang="ru-RU" sz="1800" dirty="0" err="1"/>
              <a:t>виконання</a:t>
            </a:r>
            <a:r>
              <a:rPr lang="ru-RU" sz="1800" dirty="0"/>
              <a:t> </a:t>
            </a:r>
            <a:r>
              <a:rPr lang="ru-RU" sz="1800" dirty="0" err="1"/>
              <a:t>наступних</a:t>
            </a:r>
            <a:r>
              <a:rPr lang="ru-RU" sz="1800" dirty="0"/>
              <a:t> </a:t>
            </a:r>
            <a:r>
              <a:rPr lang="ru-RU" sz="1800" dirty="0" err="1"/>
              <a:t>програм</a:t>
            </a:r>
            <a:r>
              <a:rPr lang="ru-RU" sz="1800" dirty="0"/>
              <a:t>? Не </a:t>
            </a:r>
            <a:r>
              <a:rPr lang="ru-RU" sz="1800" dirty="0" err="1"/>
              <a:t>потрібно</a:t>
            </a:r>
            <a:r>
              <a:rPr lang="ru-RU" sz="1800" dirty="0"/>
              <a:t> </a:t>
            </a:r>
            <a:r>
              <a:rPr lang="ru-RU" sz="1800" dirty="0" err="1"/>
              <a:t>запускати</a:t>
            </a:r>
            <a:r>
              <a:rPr lang="ru-RU" sz="1800" dirty="0"/>
              <a:t>/</a:t>
            </a:r>
            <a:r>
              <a:rPr lang="ru-RU" sz="1800" dirty="0" err="1"/>
              <a:t>виконувати</a:t>
            </a:r>
            <a:r>
              <a:rPr lang="ru-RU" sz="1800" dirty="0"/>
              <a:t> </a:t>
            </a:r>
            <a:r>
              <a:rPr lang="ru-RU" sz="1800" dirty="0" err="1"/>
              <a:t>наступний</a:t>
            </a:r>
            <a:r>
              <a:rPr lang="ru-RU" sz="1800" dirty="0"/>
              <a:t> код, </a:t>
            </a:r>
            <a:r>
              <a:rPr lang="ru-RU" sz="1800" dirty="0" err="1"/>
              <a:t>ви</a:t>
            </a:r>
            <a:r>
              <a:rPr lang="ru-RU" sz="1800" dirty="0"/>
              <a:t> </a:t>
            </a:r>
            <a:r>
              <a:rPr lang="ru-RU" sz="1800" dirty="0" err="1"/>
              <a:t>повинні</a:t>
            </a:r>
            <a:r>
              <a:rPr lang="ru-RU" sz="1800" dirty="0"/>
              <a:t> </a:t>
            </a:r>
            <a:r>
              <a:rPr lang="ru-RU" sz="1800" dirty="0" err="1"/>
              <a:t>визначити</a:t>
            </a:r>
            <a:r>
              <a:rPr lang="ru-RU" sz="1800" dirty="0"/>
              <a:t> результат без </a:t>
            </a:r>
            <a:r>
              <a:rPr lang="ru-RU" sz="1800" dirty="0" err="1"/>
              <a:t>допомоги</a:t>
            </a:r>
            <a:r>
              <a:rPr lang="ru-RU" sz="1800" dirty="0"/>
              <a:t> </a:t>
            </a:r>
            <a:r>
              <a:rPr lang="ru-RU" sz="1800" dirty="0" err="1"/>
              <a:t>своєї</a:t>
            </a:r>
            <a:r>
              <a:rPr lang="ru-RU" sz="1800" dirty="0"/>
              <a:t> IDE.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78F710-1797-4E5C-A12A-A74BDA3B7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856" y="-1"/>
            <a:ext cx="4082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6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/>
          </a:bodyPr>
          <a:lstStyle/>
          <a:p>
            <a:pPr marL="720000"/>
            <a:r>
              <a:rPr lang="ru-RU" b="1" dirty="0" err="1"/>
              <a:t>Вказівники</a:t>
            </a:r>
            <a:r>
              <a:rPr lang="ru-RU" b="1" dirty="0"/>
              <a:t>, </a:t>
            </a:r>
            <a:r>
              <a:rPr lang="ru-RU" b="1" dirty="0" err="1"/>
              <a:t>посилання</a:t>
            </a:r>
            <a:r>
              <a:rPr lang="ru-RU" b="1" dirty="0"/>
              <a:t> і </a:t>
            </a:r>
            <a:r>
              <a:rPr lang="ru-RU" b="1" dirty="0" err="1"/>
              <a:t>дочірні</a:t>
            </a:r>
            <a:r>
              <a:rPr lang="ru-RU" b="1" dirty="0"/>
              <a:t> </a:t>
            </a:r>
            <a:r>
              <a:rPr lang="ru-RU" b="1" dirty="0" err="1"/>
              <a:t>класи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Ми знаємо, що при створенні об’єкта дочірнього класу виконується побудова двох частин, з яких цей об’єкт і складається: </a:t>
            </a:r>
            <a:r>
              <a:rPr lang="uk-UA" sz="1800" b="1" dirty="0"/>
              <a:t>батьківська</a:t>
            </a:r>
            <a:r>
              <a:rPr lang="uk-UA" sz="1800" dirty="0"/>
              <a:t> і </a:t>
            </a:r>
            <a:r>
              <a:rPr lang="uk-UA" sz="1800" b="1" dirty="0"/>
              <a:t>дочірня</a:t>
            </a:r>
            <a:r>
              <a:rPr lang="uk-UA" sz="1800" dirty="0"/>
              <a:t>. Наприклад: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C624F7-A4D2-4E4A-9C01-DB9D13A43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129" y="1736203"/>
            <a:ext cx="3919742" cy="512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33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Результат: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B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rParent</a:t>
            </a:r>
            <a:r>
              <a:rPr lang="en-US" sz="1800" dirty="0"/>
              <a:t> — </a:t>
            </a:r>
            <a:r>
              <a:rPr lang="uk-UA" sz="1800" dirty="0"/>
              <a:t>це посилання класу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 </a:t>
            </a:r>
            <a:r>
              <a:rPr lang="uk-UA" sz="1800" dirty="0"/>
              <a:t>на об’єкт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1800" dirty="0"/>
              <a:t>.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rParent.getName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/>
              <a:t>викликає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A::getName()</a:t>
            </a:r>
            <a:r>
              <a:rPr lang="en-US" sz="1800" dirty="0"/>
              <a:t>, </a:t>
            </a:r>
            <a:r>
              <a:rPr lang="uk-UA" sz="1800" dirty="0"/>
              <a:t>але, оскільки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A::getName()</a:t>
            </a:r>
            <a:r>
              <a:rPr lang="en-US" sz="1800" dirty="0"/>
              <a:t> </a:t>
            </a:r>
            <a:r>
              <a:rPr lang="uk-UA" sz="1800" dirty="0"/>
              <a:t>є віртуальною функцією, викликатиметься “</a:t>
            </a:r>
            <a:r>
              <a:rPr lang="uk-UA" sz="1800" dirty="0" err="1"/>
              <a:t>найдочірніший</a:t>
            </a:r>
            <a:r>
              <a:rPr lang="uk-UA" sz="1800" dirty="0"/>
              <a:t>” метод між класами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1800" dirty="0"/>
              <a:t>.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А</a:t>
            </a:r>
            <a:r>
              <a:rPr lang="uk-UA" sz="1800" dirty="0"/>
              <a:t> це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B::getName()</a:t>
            </a:r>
            <a:r>
              <a:rPr lang="en-US" sz="1800" dirty="0"/>
              <a:t>, </a:t>
            </a:r>
            <a:r>
              <a:rPr lang="uk-UA" sz="1800" dirty="0"/>
              <a:t>тому що в класі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 </a:t>
            </a:r>
            <a:r>
              <a:rPr lang="uk-UA" sz="1800" dirty="0"/>
              <a:t>методу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/>
              <a:t>немає.</a:t>
            </a:r>
          </a:p>
        </p:txBody>
      </p:sp>
    </p:spTree>
    <p:extLst>
      <p:ext uri="{BB962C8B-B14F-4D97-AF65-F5344CB8AC3E}">
        <p14:creationId xmlns:p14="http://schemas.microsoft.com/office/powerpoint/2010/main" val="2187178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 dirty="0" err="1"/>
              <a:t>Завдання</a:t>
            </a:r>
            <a:r>
              <a:rPr lang="ru-RU" b="1" dirty="0"/>
              <a:t> №2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7413623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7FEEB2-F1D3-4FAE-8DC7-3582B19A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624" y="0"/>
            <a:ext cx="4778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18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Результат: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/>
              <a:t>C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Все </a:t>
            </a:r>
            <a:r>
              <a:rPr lang="ru-RU" sz="1800" dirty="0" err="1"/>
              <a:t>доволі</a:t>
            </a:r>
            <a:r>
              <a:rPr lang="ru-RU" sz="1800" dirty="0"/>
              <a:t> просто, </a:t>
            </a:r>
            <a:r>
              <a:rPr lang="ru-RU" sz="1800" b="1" dirty="0"/>
              <a:t>C::getName()</a:t>
            </a:r>
            <a:r>
              <a:rPr lang="ru-RU" sz="1800" dirty="0"/>
              <a:t> — </a:t>
            </a:r>
            <a:r>
              <a:rPr lang="ru-RU" sz="1800" dirty="0" err="1"/>
              <a:t>це</a:t>
            </a:r>
            <a:r>
              <a:rPr lang="ru-RU" sz="1800" dirty="0"/>
              <a:t> “</a:t>
            </a:r>
            <a:r>
              <a:rPr lang="ru-RU" sz="1800" dirty="0" err="1"/>
              <a:t>найдочірніший</a:t>
            </a:r>
            <a:r>
              <a:rPr lang="ru-RU" sz="1800" dirty="0"/>
              <a:t>” метод </a:t>
            </a:r>
            <a:r>
              <a:rPr lang="ru-RU" sz="1800" dirty="0" err="1"/>
              <a:t>між</a:t>
            </a:r>
            <a:r>
              <a:rPr lang="ru-RU" sz="1800" dirty="0"/>
              <a:t> </a:t>
            </a:r>
            <a:r>
              <a:rPr lang="ru-RU" sz="1800" dirty="0" err="1"/>
              <a:t>класами</a:t>
            </a:r>
            <a:r>
              <a:rPr lang="ru-RU" sz="1800" dirty="0"/>
              <a:t> </a:t>
            </a:r>
            <a:r>
              <a:rPr lang="ru-RU" sz="1800" b="1" dirty="0"/>
              <a:t>B</a:t>
            </a:r>
            <a:r>
              <a:rPr lang="ru-RU" sz="1800" dirty="0"/>
              <a:t> і </a:t>
            </a:r>
            <a:r>
              <a:rPr lang="ru-RU" sz="1800" b="1" dirty="0"/>
              <a:t>C</a:t>
            </a:r>
            <a:r>
              <a:rPr lang="ru-RU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471733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333C40-BC72-450B-A070-FCEE7F205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86" y="-1"/>
            <a:ext cx="6524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58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Результат: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Оскільки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 </a:t>
            </a:r>
            <a:r>
              <a:rPr lang="uk-UA" sz="1800" dirty="0"/>
              <a:t>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1800" dirty="0"/>
              <a:t> </a:t>
            </a:r>
            <a:r>
              <a:rPr lang="uk-UA" sz="1800" dirty="0"/>
              <a:t>не є віртуальним методом, то при обробці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rParent.getName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 </a:t>
            </a:r>
            <a:r>
              <a:rPr lang="uk-UA" sz="1800" dirty="0"/>
              <a:t>викликається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A::getName().</a:t>
            </a:r>
            <a:endParaRPr lang="uk-UA" sz="1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8033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D85C68-71AF-4C58-AA4B-ECEE990B1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535" y="0"/>
            <a:ext cx="6594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26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Результат: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Хоча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1800" dirty="0"/>
              <a:t> </a:t>
            </a:r>
            <a:r>
              <a:rPr lang="uk-UA" sz="1800" dirty="0"/>
              <a:t>не є віртуальними функціями, але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A::getName()</a:t>
            </a:r>
            <a:r>
              <a:rPr lang="en-US" sz="1800" dirty="0"/>
              <a:t> </a:t>
            </a:r>
            <a:r>
              <a:rPr lang="uk-UA" sz="1800" dirty="0"/>
              <a:t>є віртуальною функцією, 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B::getName()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C::getName()</a:t>
            </a:r>
            <a:r>
              <a:rPr lang="en-US" sz="1800" dirty="0"/>
              <a:t> </a:t>
            </a:r>
            <a:r>
              <a:rPr lang="uk-UA" sz="1800" dirty="0"/>
              <a:t>є </a:t>
            </a:r>
            <a:r>
              <a:rPr lang="uk-UA" sz="1800" dirty="0" err="1"/>
              <a:t>перевизначеннями</a:t>
            </a:r>
            <a:r>
              <a:rPr lang="uk-UA" sz="1800" dirty="0"/>
              <a:t>. Отже,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B::getName()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C::getName()</a:t>
            </a:r>
            <a:r>
              <a:rPr lang="en-US" sz="1800" dirty="0"/>
              <a:t> </a:t>
            </a:r>
            <a:r>
              <a:rPr lang="uk-UA" sz="1800" dirty="0"/>
              <a:t>вважаються неявно віртуальними, і тому виклик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rParent.getName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 </a:t>
            </a:r>
            <a:r>
              <a:rPr lang="uk-UA" sz="1800" dirty="0" err="1"/>
              <a:t>викличе</a:t>
            </a:r>
            <a:r>
              <a:rPr lang="uk-UA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C::getName()</a:t>
            </a:r>
            <a:r>
              <a:rPr lang="en-US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615411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438EAF-E64A-47B7-82D9-8C51E9A3F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57" y="0"/>
            <a:ext cx="6386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50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Результат: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Це вже трохи складніше.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rParent</a:t>
            </a:r>
            <a:r>
              <a:rPr lang="en-US" sz="1800" dirty="0"/>
              <a:t> — </a:t>
            </a:r>
            <a:r>
              <a:rPr lang="uk-UA" sz="1800" dirty="0"/>
              <a:t>це посилання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1800" dirty="0"/>
              <a:t> </a:t>
            </a:r>
            <a:r>
              <a:rPr lang="uk-UA" sz="1800" dirty="0"/>
              <a:t>на об’єкт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1800" dirty="0"/>
              <a:t>, </a:t>
            </a:r>
            <a:r>
              <a:rPr lang="uk-UA" sz="1800" dirty="0"/>
              <a:t>тому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rParent.getName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/>
              <a:t>викликає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A::getName()</a:t>
            </a:r>
            <a:r>
              <a:rPr lang="en-US" sz="1800" dirty="0"/>
              <a:t>. </a:t>
            </a:r>
            <a:r>
              <a:rPr lang="uk-UA" sz="1800" dirty="0"/>
              <a:t>Але оскільки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A::getName()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/>
              <a:t>є віртуальною функцією, то викликається найбільш дочірній метод між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1800" dirty="0"/>
              <a:t> 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A::getName()</a:t>
            </a:r>
            <a:r>
              <a:rPr lang="en-US" sz="1800" dirty="0"/>
              <a:t>. </a:t>
            </a:r>
            <a:r>
              <a:rPr lang="uk-UA" sz="1800" dirty="0"/>
              <a:t>Оскільки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B::getName()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С::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 </a:t>
            </a:r>
            <a:r>
              <a:rPr lang="uk-UA" sz="1800" dirty="0"/>
              <a:t>не 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/>
              <a:t>, </a:t>
            </a:r>
            <a:r>
              <a:rPr lang="uk-UA" sz="1800" dirty="0"/>
              <a:t>то вони не вважаються </a:t>
            </a:r>
            <a:r>
              <a:rPr lang="uk-UA" sz="1800" dirty="0" err="1"/>
              <a:t>перевизначеннями</a:t>
            </a:r>
            <a:r>
              <a:rPr lang="uk-UA" sz="1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30623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8A79FE-9710-4579-8602-8CFC8E3DE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311" y="-1"/>
            <a:ext cx="6175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5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/>
          </a:bodyPr>
          <a:lstStyle/>
          <a:p>
            <a:pPr marL="720000"/>
            <a:r>
              <a:rPr lang="ru-RU" b="1" dirty="0" err="1"/>
              <a:t>Вказівники</a:t>
            </a:r>
            <a:r>
              <a:rPr lang="ru-RU" b="1" dirty="0"/>
              <a:t>, </a:t>
            </a:r>
            <a:r>
              <a:rPr lang="ru-RU" b="1" dirty="0" err="1"/>
              <a:t>посилання</a:t>
            </a:r>
            <a:r>
              <a:rPr lang="ru-RU" b="1" dirty="0"/>
              <a:t> і </a:t>
            </a:r>
            <a:r>
              <a:rPr lang="ru-RU" b="1" dirty="0" err="1"/>
              <a:t>дочірні</a:t>
            </a:r>
            <a:r>
              <a:rPr lang="ru-RU" b="1" dirty="0"/>
              <a:t> </a:t>
            </a:r>
            <a:r>
              <a:rPr lang="ru-RU" b="1" dirty="0" err="1"/>
              <a:t>класи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При створенні об’єкта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 </a:t>
            </a:r>
            <a:r>
              <a:rPr lang="uk-UA" sz="1800" dirty="0"/>
              <a:t>спочатку виконується побудова частини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, </a:t>
            </a:r>
            <a:r>
              <a:rPr lang="uk-UA" sz="1800" dirty="0"/>
              <a:t>а потім вже частини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. </a:t>
            </a:r>
            <a:r>
              <a:rPr lang="uk-UA" sz="1800" dirty="0"/>
              <a:t>Пам’ятайте, що тип відносин в спадкуванні — «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є</a:t>
            </a:r>
            <a:r>
              <a:rPr lang="uk-UA" sz="1800" dirty="0"/>
              <a:t>». Оскільки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 «</a:t>
            </a:r>
            <a:r>
              <a:rPr lang="uk-UA" sz="1800" b="1" dirty="0"/>
              <a:t>є</a:t>
            </a:r>
            <a:r>
              <a:rPr lang="uk-UA" sz="1800" dirty="0"/>
              <a:t>»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, </a:t>
            </a:r>
            <a:r>
              <a:rPr lang="uk-UA" sz="1800" dirty="0"/>
              <a:t>то логічно, що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 </a:t>
            </a:r>
            <a:r>
              <a:rPr lang="uk-UA" sz="1800" b="1" dirty="0"/>
              <a:t>містить</a:t>
            </a:r>
            <a:r>
              <a:rPr lang="uk-UA" sz="1800" dirty="0"/>
              <a:t> частину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Ми можемо дати команду вказівникам і посиланням класу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Child</a:t>
            </a:r>
            <a:r>
              <a:rPr lang="en-US" sz="1800" b="1" dirty="0">
                <a:highlight>
                  <a:srgbClr val="00FF00"/>
                </a:highlight>
              </a:rPr>
              <a:t> </a:t>
            </a:r>
            <a:r>
              <a:rPr lang="uk-UA" sz="1800" b="1" dirty="0">
                <a:highlight>
                  <a:srgbClr val="00FF00"/>
                </a:highlight>
              </a:rPr>
              <a:t>вказувати на інші об’єкти класу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Child</a:t>
            </a:r>
            <a:r>
              <a:rPr lang="en-US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0207D3-5A31-49D5-BB38-9243B1A56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756" y="2980485"/>
            <a:ext cx="9005104" cy="36814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E7A2DDC-EDE0-4D4D-937A-7C572E26E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518" y="5967474"/>
            <a:ext cx="3530577" cy="8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0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Результат: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А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Ще одне хитре завдання. При створенні об’єкта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1800" dirty="0"/>
              <a:t>, </a:t>
            </a:r>
            <a:r>
              <a:rPr lang="uk-UA" sz="1800" dirty="0"/>
              <a:t>спочатку виконується побудова батьківської частини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1800" dirty="0"/>
              <a:t>. </a:t>
            </a:r>
            <a:r>
              <a:rPr lang="uk-UA" sz="1800" dirty="0"/>
              <a:t>Для цього викликається конструктор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1800" dirty="0"/>
              <a:t>, </a:t>
            </a:r>
            <a:r>
              <a:rPr lang="uk-UA" sz="1800" dirty="0"/>
              <a:t>який, в свою чергу, викликає віртуальну функцію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. </a:t>
            </a:r>
            <a:r>
              <a:rPr lang="uk-UA" sz="1800" dirty="0"/>
              <a:t>Оскільки частини класів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1800" dirty="0"/>
              <a:t> </a:t>
            </a:r>
            <a:r>
              <a:rPr lang="uk-UA" sz="1800" dirty="0"/>
              <a:t>ще не створені, то виконується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A::getName()</a:t>
            </a:r>
            <a:r>
              <a:rPr lang="en-US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876183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Модифікатори </a:t>
            </a:r>
            <a:r>
              <a:rPr lang="en-US" b="1" dirty="0"/>
              <a:t>override </a:t>
            </a:r>
            <a:r>
              <a:rPr lang="uk-UA" b="1" dirty="0"/>
              <a:t>і </a:t>
            </a:r>
            <a:r>
              <a:rPr lang="en-US" b="1" dirty="0"/>
              <a:t>final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Для вирішення певних проблем в спадкуванні в </a:t>
            </a:r>
            <a:r>
              <a:rPr lang="en-US" sz="1800" dirty="0"/>
              <a:t>C++11 </a:t>
            </a:r>
            <a:r>
              <a:rPr lang="uk-UA" sz="1800" dirty="0"/>
              <a:t>додали </a:t>
            </a:r>
            <a:r>
              <a:rPr lang="uk-UA" sz="1800" b="1" dirty="0">
                <a:highlight>
                  <a:srgbClr val="00FF00"/>
                </a:highlight>
              </a:rPr>
              <a:t>два спеціальних модифікатори</a:t>
            </a:r>
            <a:r>
              <a:rPr lang="uk-UA" sz="1800" dirty="0"/>
              <a:t>: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final</a:t>
            </a:r>
            <a:r>
              <a:rPr lang="en-US" sz="1800" dirty="0"/>
              <a:t>. </a:t>
            </a:r>
            <a:r>
              <a:rPr lang="uk-UA" sz="1800" dirty="0"/>
              <a:t>Зверніть увагу, ці модифікатори не є ключовими словами — це </a:t>
            </a:r>
            <a:r>
              <a:rPr lang="uk-UA" sz="1800" b="1" dirty="0"/>
              <a:t>звичайні модифікатори</a:t>
            </a:r>
            <a:r>
              <a:rPr lang="uk-UA" sz="1800" dirty="0"/>
              <a:t>, які мають особливе значення в певному контексті.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Хоча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final</a:t>
            </a:r>
            <a:r>
              <a:rPr lang="en-US" sz="1800" dirty="0"/>
              <a:t> </a:t>
            </a:r>
            <a:r>
              <a:rPr lang="uk-UA" sz="1800" dirty="0"/>
              <a:t>використовується не часто,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/>
              <a:t> </a:t>
            </a:r>
            <a:r>
              <a:rPr lang="uk-UA" sz="1800" dirty="0"/>
              <a:t>ж є фантастичним доповненням, яке ви повинні використовувати регулярно. </a:t>
            </a:r>
            <a:r>
              <a:rPr lang="ru-RU" sz="1800" dirty="0"/>
              <a:t>Тут ми </a:t>
            </a:r>
            <a:r>
              <a:rPr lang="uk-UA" sz="1800" dirty="0"/>
              <a:t>розглянемо обидва цих модифікатори, а також один виняток з правил, коли тип повернення </a:t>
            </a:r>
            <a:r>
              <a:rPr lang="uk-UA" sz="1800" dirty="0" err="1"/>
              <a:t>перевизначення</a:t>
            </a:r>
            <a:r>
              <a:rPr lang="uk-UA" sz="1800" dirty="0"/>
              <a:t> може не збігатися з типом повернення віртуальної функції батьківського класу.</a:t>
            </a:r>
          </a:p>
        </p:txBody>
      </p:sp>
    </p:spTree>
    <p:extLst>
      <p:ext uri="{BB962C8B-B14F-4D97-AF65-F5344CB8AC3E}">
        <p14:creationId xmlns:p14="http://schemas.microsoft.com/office/powerpoint/2010/main" val="4280784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Модифікатор </a:t>
            </a:r>
            <a:r>
              <a:rPr lang="en-US" b="1" dirty="0"/>
              <a:t>override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 ми вже знаємо, </a:t>
            </a:r>
            <a:r>
              <a:rPr lang="uk-UA" sz="1800" b="1" dirty="0">
                <a:highlight>
                  <a:srgbClr val="00FF00"/>
                </a:highlight>
              </a:rPr>
              <a:t>віртуальна функція дочірнього класу є </a:t>
            </a:r>
            <a:r>
              <a:rPr lang="uk-UA" sz="1800" b="1" dirty="0" err="1">
                <a:highlight>
                  <a:srgbClr val="00FF00"/>
                </a:highlight>
              </a:rPr>
              <a:t>перевизначенням</a:t>
            </a:r>
            <a:r>
              <a:rPr lang="uk-UA" sz="1800" dirty="0"/>
              <a:t>, тільки якщо збігаються її сигнатура і тип повернення з сигнатурою і типом повернення віртуальної функції батьківського класу. А це, в свою чергу, може призвести до проблем, коли функція, яка повинна бути </a:t>
            </a:r>
            <a:r>
              <a:rPr lang="uk-UA" sz="1800" dirty="0" err="1"/>
              <a:t>перевизначенням</a:t>
            </a:r>
            <a:r>
              <a:rPr lang="uk-UA" sz="1800" dirty="0"/>
              <a:t>, насправді, ним не є.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F9F51C-655D-4663-A942-925B8D4EE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194" y="2594660"/>
            <a:ext cx="5697612" cy="42633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62BF108-8E3A-4421-8E67-D4B4FA962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921" y="5806152"/>
            <a:ext cx="533474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412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Модифікатори </a:t>
            </a:r>
            <a:r>
              <a:rPr lang="en-US" b="1" dirty="0"/>
              <a:t>override </a:t>
            </a:r>
            <a:r>
              <a:rPr lang="uk-UA" b="1" dirty="0"/>
              <a:t>і </a:t>
            </a:r>
            <a:r>
              <a:rPr lang="en-US" b="1" dirty="0"/>
              <a:t>final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 lnSpcReduction="10000"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Оскільки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rParent</a:t>
            </a:r>
            <a:r>
              <a:rPr lang="en-US" sz="1800" dirty="0"/>
              <a:t> — </a:t>
            </a:r>
            <a:r>
              <a:rPr lang="uk-UA" sz="1800" dirty="0"/>
              <a:t>це посилання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1800" dirty="0"/>
              <a:t> </a:t>
            </a:r>
            <a:r>
              <a:rPr lang="uk-UA" sz="1800" dirty="0"/>
              <a:t>на об’єкт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1800" dirty="0"/>
              <a:t>, </a:t>
            </a:r>
            <a:r>
              <a:rPr lang="uk-UA" sz="1800" dirty="0"/>
              <a:t>то за допомогою віртуальних функцій ми маємо намір отримати доступ до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B::getName1()</a:t>
            </a:r>
            <a:r>
              <a:rPr lang="en-US" sz="1800" dirty="0"/>
              <a:t> </a:t>
            </a:r>
            <a:r>
              <a:rPr lang="uk-UA" sz="1800" dirty="0"/>
              <a:t>і до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B::getName2()</a:t>
            </a:r>
            <a:r>
              <a:rPr lang="en-US" sz="1800" dirty="0"/>
              <a:t>. </a:t>
            </a:r>
            <a:r>
              <a:rPr lang="uk-UA" sz="1800" dirty="0"/>
              <a:t>Однак, оскільки 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B::getName1()</a:t>
            </a:r>
            <a:r>
              <a:rPr lang="en-US" sz="1800" dirty="0"/>
              <a:t> </a:t>
            </a:r>
            <a:r>
              <a:rPr lang="uk-UA" sz="1800" dirty="0"/>
              <a:t>інший тип параметру (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short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 </a:t>
            </a:r>
            <a:r>
              <a:rPr lang="uk-UA" sz="1800" dirty="0"/>
              <a:t>замість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), </a:t>
            </a:r>
            <a:r>
              <a:rPr lang="uk-UA" sz="1800" dirty="0"/>
              <a:t>то він не є </a:t>
            </a:r>
            <a:r>
              <a:rPr lang="uk-UA" sz="1800" dirty="0" err="1"/>
              <a:t>перевизначенням</a:t>
            </a:r>
            <a:r>
              <a:rPr lang="uk-UA" sz="1800" dirty="0"/>
              <a:t> методу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A::getName1()</a:t>
            </a:r>
            <a:r>
              <a:rPr lang="en-US" sz="1800" dirty="0"/>
              <a:t>. </a:t>
            </a:r>
            <a:r>
              <a:rPr lang="uk-UA" sz="1800" dirty="0"/>
              <a:t>Більше того, оскільки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B::getName2()</a:t>
            </a:r>
            <a:r>
              <a:rPr lang="en-US" sz="1800" dirty="0"/>
              <a:t> </a:t>
            </a:r>
            <a:r>
              <a:rPr lang="uk-UA" sz="1800" dirty="0"/>
              <a:t>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/>
              <a:t>, </a:t>
            </a:r>
            <a:r>
              <a:rPr lang="uk-UA" sz="1800" dirty="0"/>
              <a:t>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A::getName2()</a:t>
            </a:r>
            <a:r>
              <a:rPr lang="en-US" sz="1800" dirty="0"/>
              <a:t> — </a:t>
            </a:r>
            <a:r>
              <a:rPr lang="uk-UA" sz="1800" dirty="0"/>
              <a:t>ні, то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B::getName2() </a:t>
            </a:r>
            <a:r>
              <a:rPr lang="uk-UA" sz="1800" dirty="0"/>
              <a:t>також не рахується </a:t>
            </a:r>
            <a:r>
              <a:rPr lang="uk-UA" sz="1800" dirty="0" err="1"/>
              <a:t>перевизначенням</a:t>
            </a:r>
            <a:r>
              <a:rPr lang="uk-UA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A::getName2()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Конкретно в </a:t>
            </a:r>
            <a:r>
              <a:rPr lang="ru-RU" sz="1800" dirty="0" err="1"/>
              <a:t>цьому</a:t>
            </a:r>
            <a:r>
              <a:rPr lang="ru-RU" sz="1800" dirty="0"/>
              <a:t> </a:t>
            </a:r>
            <a:r>
              <a:rPr lang="ru-RU" sz="1800" dirty="0" err="1"/>
              <a:t>випадку</a:t>
            </a:r>
            <a:r>
              <a:rPr lang="ru-RU" sz="1800" dirty="0"/>
              <a:t>, </a:t>
            </a:r>
            <a:r>
              <a:rPr lang="ru-RU" sz="1800" dirty="0" err="1"/>
              <a:t>оскільки</a:t>
            </a:r>
            <a:r>
              <a:rPr lang="ru-RU" sz="1800" dirty="0"/>
              <a:t> A і B просто </a:t>
            </a:r>
            <a:r>
              <a:rPr lang="ru-RU" sz="1800" dirty="0" err="1"/>
              <a:t>виводять</a:t>
            </a:r>
            <a:r>
              <a:rPr lang="ru-RU" sz="1800" dirty="0"/>
              <a:t> </a:t>
            </a:r>
            <a:r>
              <a:rPr lang="ru-RU" sz="1800" dirty="0" err="1"/>
              <a:t>свої</a:t>
            </a:r>
            <a:r>
              <a:rPr lang="ru-RU" sz="1800" dirty="0"/>
              <a:t> </a:t>
            </a:r>
            <a:r>
              <a:rPr lang="ru-RU" sz="1800" dirty="0" err="1"/>
              <a:t>імена</a:t>
            </a:r>
            <a:r>
              <a:rPr lang="ru-RU" sz="1800" dirty="0"/>
              <a:t>, </a:t>
            </a:r>
            <a:r>
              <a:rPr lang="ru-RU" sz="1800" dirty="0" err="1"/>
              <a:t>досить</a:t>
            </a:r>
            <a:r>
              <a:rPr lang="ru-RU" sz="1800" dirty="0"/>
              <a:t> легко </a:t>
            </a:r>
            <a:r>
              <a:rPr lang="ru-RU" sz="1800" dirty="0" err="1"/>
              <a:t>побачити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щось</a:t>
            </a:r>
            <a:r>
              <a:rPr lang="ru-RU" sz="1800" dirty="0"/>
              <a:t> </a:t>
            </a:r>
            <a:r>
              <a:rPr lang="ru-RU" sz="1800" dirty="0" err="1"/>
              <a:t>пішло</a:t>
            </a:r>
            <a:r>
              <a:rPr lang="ru-RU" sz="1800" dirty="0"/>
              <a:t> не так, і </a:t>
            </a:r>
            <a:r>
              <a:rPr lang="ru-RU" sz="1800" dirty="0" err="1"/>
              <a:t>перевизначення</a:t>
            </a:r>
            <a:r>
              <a:rPr lang="ru-RU" sz="1800" dirty="0"/>
              <a:t> не </a:t>
            </a:r>
            <a:r>
              <a:rPr lang="ru-RU" sz="1800" dirty="0" err="1"/>
              <a:t>викликаються</a:t>
            </a:r>
            <a:r>
              <a:rPr lang="ru-RU" sz="1800" dirty="0"/>
              <a:t>. </a:t>
            </a:r>
            <a:r>
              <a:rPr lang="ru-RU" sz="1800" dirty="0" err="1"/>
              <a:t>Однак</a:t>
            </a:r>
            <a:r>
              <a:rPr lang="ru-RU" sz="1800" dirty="0"/>
              <a:t> в </a:t>
            </a:r>
            <a:r>
              <a:rPr lang="ru-RU" sz="1800" dirty="0" err="1"/>
              <a:t>складнішій</a:t>
            </a:r>
            <a:r>
              <a:rPr lang="ru-RU" sz="1800" dirty="0"/>
              <a:t> </a:t>
            </a:r>
            <a:r>
              <a:rPr lang="ru-RU" sz="1800" dirty="0" err="1"/>
              <a:t>програмі</a:t>
            </a:r>
            <a:r>
              <a:rPr lang="ru-RU" sz="1800" dirty="0"/>
              <a:t>, коли </a:t>
            </a:r>
            <a:r>
              <a:rPr lang="ru-RU" sz="1800" dirty="0" err="1"/>
              <a:t>методи</a:t>
            </a:r>
            <a:r>
              <a:rPr lang="ru-RU" sz="1800" dirty="0"/>
              <a:t> </a:t>
            </a:r>
            <a:r>
              <a:rPr lang="ru-RU" sz="1800" dirty="0" err="1"/>
              <a:t>можуть</a:t>
            </a:r>
            <a:r>
              <a:rPr lang="ru-RU" sz="1800" dirty="0"/>
              <a:t> і не </a:t>
            </a:r>
            <a:r>
              <a:rPr lang="ru-RU" sz="1800" dirty="0" err="1"/>
              <a:t>повертати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dirty="0"/>
              <a:t>, </a:t>
            </a:r>
            <a:r>
              <a:rPr lang="ru-RU" sz="1800" dirty="0" err="1"/>
              <a:t>які</a:t>
            </a:r>
            <a:r>
              <a:rPr lang="ru-RU" sz="1800" dirty="0"/>
              <a:t> </a:t>
            </a:r>
            <a:r>
              <a:rPr lang="ru-RU" sz="1800" dirty="0" err="1"/>
              <a:t>виводяться</a:t>
            </a:r>
            <a:r>
              <a:rPr lang="ru-RU" sz="1800" dirty="0"/>
              <a:t> на </a:t>
            </a:r>
            <a:r>
              <a:rPr lang="ru-RU" sz="1800" dirty="0" err="1"/>
              <a:t>екран</a:t>
            </a:r>
            <a:r>
              <a:rPr lang="ru-RU" sz="1800" dirty="0"/>
              <a:t>, </a:t>
            </a:r>
            <a:r>
              <a:rPr lang="ru-RU" sz="1800" dirty="0" err="1"/>
              <a:t>знайти</a:t>
            </a:r>
            <a:r>
              <a:rPr lang="ru-RU" sz="1800" dirty="0"/>
              <a:t> </a:t>
            </a:r>
            <a:r>
              <a:rPr lang="ru-RU" sz="1800" dirty="0" err="1"/>
              <a:t>помилку</a:t>
            </a:r>
            <a:r>
              <a:rPr lang="ru-RU" sz="1800" dirty="0"/>
              <a:t> </a:t>
            </a:r>
            <a:r>
              <a:rPr lang="ru-RU" sz="1800" dirty="0" err="1"/>
              <a:t>вже</a:t>
            </a:r>
            <a:r>
              <a:rPr lang="ru-RU" sz="1800" dirty="0"/>
              <a:t> буде </a:t>
            </a:r>
            <a:r>
              <a:rPr lang="ru-RU" sz="1800" dirty="0" err="1"/>
              <a:t>досить</a:t>
            </a:r>
            <a:r>
              <a:rPr lang="ru-RU" sz="1800" dirty="0"/>
              <a:t> проблематично.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00"/>
                </a:highlight>
              </a:rPr>
              <a:t>Для </a:t>
            </a:r>
            <a:r>
              <a:rPr lang="ru-RU" sz="1800" b="1" dirty="0" err="1">
                <a:highlight>
                  <a:srgbClr val="00FF00"/>
                </a:highlight>
              </a:rPr>
              <a:t>вирішення</a:t>
            </a:r>
            <a:r>
              <a:rPr lang="ru-RU" sz="1800" b="1" dirty="0">
                <a:highlight>
                  <a:srgbClr val="00FF00"/>
                </a:highlight>
              </a:rPr>
              <a:t> такого типу проблем і додали </a:t>
            </a:r>
            <a:r>
              <a:rPr lang="ru-RU" sz="1800" b="1" dirty="0" err="1">
                <a:highlight>
                  <a:srgbClr val="00FF00"/>
                </a:highlight>
              </a:rPr>
              <a:t>модифікатор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override</a:t>
            </a:r>
            <a:r>
              <a:rPr lang="ru-RU" sz="1800" b="1" dirty="0">
                <a:highlight>
                  <a:srgbClr val="00FF00"/>
                </a:highlight>
              </a:rPr>
              <a:t> в C++11</a:t>
            </a:r>
            <a:r>
              <a:rPr lang="ru-RU" sz="1800" dirty="0"/>
              <a:t>. </a:t>
            </a:r>
            <a:r>
              <a:rPr lang="ru-RU" sz="1800" dirty="0" err="1"/>
              <a:t>Модифікатор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override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використовуватися</a:t>
            </a:r>
            <a:r>
              <a:rPr lang="ru-RU" sz="1800" dirty="0"/>
              <a:t> з будь-</a:t>
            </a:r>
            <a:r>
              <a:rPr lang="ru-RU" sz="1800" dirty="0" err="1"/>
              <a:t>яким</a:t>
            </a:r>
            <a:r>
              <a:rPr lang="ru-RU" sz="1800" dirty="0"/>
              <a:t> методом, </a:t>
            </a:r>
            <a:r>
              <a:rPr lang="ru-RU" sz="1800" dirty="0" err="1"/>
              <a:t>який</a:t>
            </a:r>
            <a:r>
              <a:rPr lang="ru-RU" sz="1800" dirty="0"/>
              <a:t> повинен бути </a:t>
            </a:r>
            <a:r>
              <a:rPr lang="ru-RU" sz="1800" dirty="0" err="1"/>
              <a:t>перевизначенням</a:t>
            </a:r>
            <a:r>
              <a:rPr lang="ru-RU" sz="1800" dirty="0"/>
              <a:t>. </a:t>
            </a:r>
            <a:r>
              <a:rPr lang="ru-RU" sz="1800" dirty="0" err="1"/>
              <a:t>Досить</a:t>
            </a:r>
            <a:r>
              <a:rPr lang="ru-RU" sz="1800" dirty="0"/>
              <a:t> просто </a:t>
            </a:r>
            <a:r>
              <a:rPr lang="ru-RU" sz="1800" dirty="0" err="1"/>
              <a:t>вказати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override</a:t>
            </a:r>
            <a:r>
              <a:rPr lang="ru-RU" sz="1800" dirty="0"/>
              <a:t> в тому </a:t>
            </a:r>
            <a:r>
              <a:rPr lang="ru-RU" sz="1800" dirty="0" err="1"/>
              <a:t>місці</a:t>
            </a:r>
            <a:r>
              <a:rPr lang="ru-RU" sz="1800" dirty="0"/>
              <a:t>, де </a:t>
            </a:r>
            <a:r>
              <a:rPr lang="ru-RU" sz="1800" dirty="0" err="1"/>
              <a:t>зазвичай</a:t>
            </a:r>
            <a:r>
              <a:rPr lang="ru-RU" sz="1800" dirty="0"/>
              <a:t> </a:t>
            </a:r>
            <a:r>
              <a:rPr lang="ru-RU" sz="1800" dirty="0" err="1"/>
              <a:t>вказується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const</a:t>
            </a:r>
            <a:r>
              <a:rPr lang="ru-RU" sz="1800" dirty="0"/>
              <a:t> (</a:t>
            </a:r>
            <a:r>
              <a:rPr lang="ru-RU" sz="1800" dirty="0" err="1"/>
              <a:t>після</a:t>
            </a:r>
            <a:r>
              <a:rPr lang="ru-RU" sz="1800" dirty="0"/>
              <a:t> </a:t>
            </a:r>
            <a:r>
              <a:rPr lang="ru-RU" sz="1800" dirty="0" err="1"/>
              <a:t>дужок</a:t>
            </a:r>
            <a:r>
              <a:rPr lang="ru-RU" sz="1800" dirty="0"/>
              <a:t> з параметрами). </a:t>
            </a:r>
            <a:r>
              <a:rPr lang="ru-RU" sz="1800" b="1" dirty="0" err="1">
                <a:highlight>
                  <a:srgbClr val="FFFF00"/>
                </a:highlight>
              </a:rPr>
              <a:t>Якщо</a:t>
            </a:r>
            <a:r>
              <a:rPr lang="ru-RU" sz="1800" b="1" dirty="0">
                <a:highlight>
                  <a:srgbClr val="FFFF00"/>
                </a:highlight>
              </a:rPr>
              <a:t> метод не </a:t>
            </a:r>
            <a:r>
              <a:rPr lang="ru-RU" sz="1800" b="1" dirty="0" err="1">
                <a:highlight>
                  <a:srgbClr val="FFFF00"/>
                </a:highlight>
              </a:rPr>
              <a:t>перевизначає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віртуальну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функцію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батьківського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класу</a:t>
            </a:r>
            <a:r>
              <a:rPr lang="ru-RU" sz="1800" b="1" dirty="0">
                <a:highlight>
                  <a:srgbClr val="FFFF00"/>
                </a:highlight>
              </a:rPr>
              <a:t>, то </a:t>
            </a:r>
            <a:r>
              <a:rPr lang="ru-RU" sz="1800" b="1" dirty="0" err="1">
                <a:highlight>
                  <a:srgbClr val="FFFF00"/>
                </a:highlight>
              </a:rPr>
              <a:t>компілятор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видасть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помилку</a:t>
            </a:r>
            <a:r>
              <a:rPr lang="ru-RU" sz="1800" dirty="0"/>
              <a:t>: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680599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BD5D33-4D0C-47DC-9C44-6597C600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186"/>
            <a:ext cx="12192000" cy="647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609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Тут ми отримаємо дві помилки: перша для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B::getName1()</a:t>
            </a:r>
            <a:r>
              <a:rPr lang="en-US" sz="1800" dirty="0"/>
              <a:t> </a:t>
            </a:r>
            <a:r>
              <a:rPr lang="uk-UA" sz="1800" dirty="0"/>
              <a:t>і друга для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B::getName2()</a:t>
            </a:r>
            <a:r>
              <a:rPr lang="en-US" sz="1800" dirty="0"/>
              <a:t>, </a:t>
            </a:r>
            <a:r>
              <a:rPr lang="uk-UA" sz="1800" dirty="0"/>
              <a:t>тому що жоден з цих методів не є </a:t>
            </a:r>
            <a:r>
              <a:rPr lang="uk-UA" sz="1800" dirty="0" err="1"/>
              <a:t>перевизначенням</a:t>
            </a:r>
            <a:r>
              <a:rPr lang="uk-UA" sz="1800" dirty="0"/>
              <a:t> віртуальних функцій класу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А</a:t>
            </a:r>
            <a:r>
              <a:rPr lang="uk-UA" sz="1800" dirty="0"/>
              <a:t>. Метод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B::getName3()</a:t>
            </a:r>
            <a:r>
              <a:rPr lang="en-US" sz="1800" dirty="0"/>
              <a:t> </a:t>
            </a:r>
            <a:r>
              <a:rPr lang="uk-UA" sz="1800" dirty="0"/>
              <a:t>є </a:t>
            </a:r>
            <a:r>
              <a:rPr lang="uk-UA" sz="1800" dirty="0" err="1"/>
              <a:t>перевизначенням</a:t>
            </a:r>
            <a:r>
              <a:rPr lang="uk-UA" sz="1800" dirty="0"/>
              <a:t>, тому з ним ніяких проблем не виникає.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Використання модифікатора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/>
              <a:t> </a:t>
            </a:r>
            <a:r>
              <a:rPr lang="uk-UA" sz="1800" dirty="0"/>
              <a:t>ніяк не впливає на ефективність або продуктивність програми, але допомагає уникнути випадкових помилок. Отже, настійно рекомендується використовувати модифікатор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/>
              <a:t> </a:t>
            </a:r>
            <a:r>
              <a:rPr lang="uk-UA" sz="1800" dirty="0"/>
              <a:t>для кожного зі своїх </a:t>
            </a:r>
            <a:r>
              <a:rPr lang="uk-UA" sz="1800" dirty="0" err="1"/>
              <a:t>перевизначень</a:t>
            </a:r>
            <a:r>
              <a:rPr lang="uk-UA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Правило: Використовуйте модифікатор </a:t>
            </a:r>
            <a:r>
              <a:rPr lang="en-US" sz="1800" b="1" dirty="0">
                <a:highlight>
                  <a:srgbClr val="00FF00"/>
                </a:highlight>
              </a:rPr>
              <a:t>override </a:t>
            </a:r>
            <a:r>
              <a:rPr lang="uk-UA" sz="1800" b="1" dirty="0">
                <a:highlight>
                  <a:srgbClr val="00FF00"/>
                </a:highlight>
              </a:rPr>
              <a:t>для кожного зі своїх </a:t>
            </a:r>
            <a:r>
              <a:rPr lang="uk-UA" sz="1800" b="1" dirty="0" err="1">
                <a:highlight>
                  <a:srgbClr val="00FF00"/>
                </a:highlight>
              </a:rPr>
              <a:t>перевизначень</a:t>
            </a:r>
            <a:r>
              <a:rPr lang="uk-UA" sz="1800" b="1" dirty="0">
                <a:highlight>
                  <a:srgbClr val="00FF00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1617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Модифікатор </a:t>
            </a:r>
            <a:r>
              <a:rPr lang="en-US" b="1" dirty="0"/>
              <a:t>final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Можуть бути випадки, коли ви не хочете, щоб хтось міг </a:t>
            </a:r>
            <a:r>
              <a:rPr lang="uk-UA" sz="1800" b="1" dirty="0" err="1">
                <a:highlight>
                  <a:srgbClr val="00FF00"/>
                </a:highlight>
              </a:rPr>
              <a:t>перевизначати</a:t>
            </a:r>
            <a:r>
              <a:rPr lang="uk-UA" sz="1800" b="1" dirty="0">
                <a:highlight>
                  <a:srgbClr val="00FF00"/>
                </a:highlight>
              </a:rPr>
              <a:t> віртуальну функцію або наслідувати певний клас</a:t>
            </a:r>
            <a:r>
              <a:rPr lang="uk-UA" sz="1800" dirty="0"/>
              <a:t>. Модифікатор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final</a:t>
            </a:r>
            <a:r>
              <a:rPr lang="en-US" sz="1800" dirty="0"/>
              <a:t> </a:t>
            </a:r>
            <a:r>
              <a:rPr lang="uk-UA" sz="1800" dirty="0"/>
              <a:t>використовується саме для цього. Якщо користувач намагається перевизначити метод або наслідувати клас з модифікатором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final</a:t>
            </a:r>
            <a:r>
              <a:rPr lang="en-US" sz="1800" dirty="0"/>
              <a:t>, </a:t>
            </a:r>
            <a:r>
              <a:rPr lang="uk-UA" sz="1800" dirty="0"/>
              <a:t>то компілятор </a:t>
            </a:r>
            <a:r>
              <a:rPr lang="uk-UA" sz="1800" dirty="0" err="1"/>
              <a:t>видасть</a:t>
            </a:r>
            <a:r>
              <a:rPr lang="uk-UA" sz="1800" dirty="0"/>
              <a:t> помилку.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Вказується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final</a:t>
            </a:r>
            <a:r>
              <a:rPr lang="en-US" sz="1800" dirty="0"/>
              <a:t> </a:t>
            </a:r>
            <a:r>
              <a:rPr lang="uk-UA" sz="1800" dirty="0"/>
              <a:t>в тому ж місці, в якому і модифікатор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/>
              <a:t>, </a:t>
            </a:r>
            <a:r>
              <a:rPr lang="uk-UA" sz="1800" dirty="0"/>
              <a:t>наприклад: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FD6C3C-A471-4062-9864-C1B6577AD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98" y="2962319"/>
            <a:ext cx="9813404" cy="389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882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Модифікатор </a:t>
            </a:r>
            <a:r>
              <a:rPr lang="en-US" b="1" dirty="0"/>
              <a:t>final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цьому коді метод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B::getName() </a:t>
            </a:r>
            <a:r>
              <a:rPr lang="uk-UA" sz="1800" dirty="0" err="1"/>
              <a:t>перевизначає</a:t>
            </a:r>
            <a:r>
              <a:rPr lang="uk-UA" sz="1800" dirty="0"/>
              <a:t> метод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A::getName()</a:t>
            </a:r>
            <a:r>
              <a:rPr lang="en-US" sz="1800" dirty="0"/>
              <a:t>. </a:t>
            </a:r>
            <a:r>
              <a:rPr lang="uk-UA" sz="1800" dirty="0"/>
              <a:t>Але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B::getName()</a:t>
            </a:r>
            <a:r>
              <a:rPr lang="en-US" sz="1800" dirty="0"/>
              <a:t> </a:t>
            </a:r>
            <a:r>
              <a:rPr lang="uk-UA" sz="1800" dirty="0"/>
              <a:t>має модифікатор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final</a:t>
            </a:r>
            <a:r>
              <a:rPr lang="en-US" sz="1800" dirty="0"/>
              <a:t>, </a:t>
            </a:r>
            <a:r>
              <a:rPr lang="uk-UA" sz="1800" dirty="0"/>
              <a:t>це означає, що будь-які подальші </a:t>
            </a:r>
            <a:r>
              <a:rPr lang="uk-UA" sz="1800" dirty="0" err="1"/>
              <a:t>перевизначення</a:t>
            </a:r>
            <a:r>
              <a:rPr lang="uk-UA" sz="1800" dirty="0"/>
              <a:t> цього методу викликатимуть помилку компіляції. І дійсно,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C::getName()</a:t>
            </a:r>
            <a:r>
              <a:rPr lang="en-US" sz="1800" dirty="0"/>
              <a:t> </a:t>
            </a:r>
            <a:r>
              <a:rPr lang="uk-UA" sz="1800" dirty="0"/>
              <a:t>вже не може перевизначити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B::getName() </a:t>
            </a:r>
            <a:r>
              <a:rPr lang="en-US" sz="1800" dirty="0"/>
              <a:t>— </a:t>
            </a:r>
            <a:r>
              <a:rPr lang="uk-UA" sz="1800" dirty="0"/>
              <a:t>компілятор </a:t>
            </a:r>
            <a:r>
              <a:rPr lang="uk-UA" sz="1800" dirty="0" err="1"/>
              <a:t>видасть</a:t>
            </a:r>
            <a:r>
              <a:rPr lang="uk-UA" sz="1800" dirty="0"/>
              <a:t> помилку.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разі, якщо ми хочемо заборонити наслідування певного класу, то модифікатор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final</a:t>
            </a:r>
            <a:r>
              <a:rPr lang="en-US" sz="1800" dirty="0"/>
              <a:t> </a:t>
            </a:r>
            <a:r>
              <a:rPr lang="uk-UA" sz="1800" dirty="0"/>
              <a:t>вказується після імені класу: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CAE27D-4D26-46FC-8FA7-3C5A87B9F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232" y="2980004"/>
            <a:ext cx="6317536" cy="387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37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У </a:t>
            </a:r>
            <a:r>
              <a:rPr lang="ru-RU" sz="1800" dirty="0" err="1"/>
              <a:t>цьому</a:t>
            </a:r>
            <a:r>
              <a:rPr lang="ru-RU" sz="1800" dirty="0"/>
              <a:t> </a:t>
            </a:r>
            <a:r>
              <a:rPr lang="ru-RU" sz="1800" dirty="0" err="1"/>
              <a:t>прикладі</a:t>
            </a:r>
            <a:r>
              <a:rPr lang="ru-RU" sz="1800" dirty="0"/>
              <a:t> </a:t>
            </a:r>
            <a:r>
              <a:rPr lang="ru-RU" sz="1800" dirty="0" err="1"/>
              <a:t>клас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ru-RU" sz="1800" dirty="0"/>
              <a:t> </a:t>
            </a:r>
            <a:r>
              <a:rPr lang="ru-RU" sz="1800" dirty="0" err="1"/>
              <a:t>оголошений</a:t>
            </a:r>
            <a:r>
              <a:rPr lang="ru-RU" sz="1800" dirty="0"/>
              <a:t> як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final</a:t>
            </a:r>
            <a:r>
              <a:rPr lang="ru-RU" sz="1800" dirty="0"/>
              <a:t>. Таким чином, </a:t>
            </a:r>
            <a:r>
              <a:rPr lang="ru-RU" sz="1800" dirty="0" err="1"/>
              <a:t>клас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ru-RU" sz="1800" dirty="0"/>
              <a:t> не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наслідувати</a:t>
            </a:r>
            <a:r>
              <a:rPr lang="ru-RU" sz="1800" dirty="0"/>
              <a:t> </a:t>
            </a:r>
            <a:r>
              <a:rPr lang="ru-RU" sz="1800" dirty="0" err="1"/>
              <a:t>клас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ru-RU" sz="1800" dirty="0"/>
              <a:t> — </a:t>
            </a:r>
            <a:r>
              <a:rPr lang="ru-RU" sz="1800" dirty="0" err="1"/>
              <a:t>компілятор</a:t>
            </a:r>
            <a:r>
              <a:rPr lang="ru-RU" sz="1800" dirty="0"/>
              <a:t> </a:t>
            </a:r>
            <a:r>
              <a:rPr lang="ru-RU" sz="1800" dirty="0" err="1"/>
              <a:t>видасть</a:t>
            </a:r>
            <a:r>
              <a:rPr lang="ru-RU" sz="1800" dirty="0"/>
              <a:t> </a:t>
            </a:r>
            <a:r>
              <a:rPr lang="ru-RU" sz="1800" dirty="0" err="1"/>
              <a:t>помилку</a:t>
            </a:r>
            <a:r>
              <a:rPr lang="ru-RU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4260168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Коваріантний тип повернення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FFFF00"/>
                </a:highlight>
              </a:rPr>
              <a:t>Є один </a:t>
            </a:r>
            <a:r>
              <a:rPr lang="ru-RU" sz="1800" b="1" dirty="0" err="1">
                <a:highlight>
                  <a:srgbClr val="FFFF00"/>
                </a:highlight>
              </a:rPr>
              <a:t>випадок</a:t>
            </a:r>
            <a:r>
              <a:rPr lang="ru-RU" sz="1800" b="1" dirty="0">
                <a:highlight>
                  <a:srgbClr val="FFFF00"/>
                </a:highlight>
              </a:rPr>
              <a:t>, коли тип </a:t>
            </a:r>
            <a:r>
              <a:rPr lang="ru-RU" sz="1800" b="1" dirty="0" err="1">
                <a:highlight>
                  <a:srgbClr val="FFFF00"/>
                </a:highlight>
              </a:rPr>
              <a:t>повернення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перевизначення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може</a:t>
            </a:r>
            <a:r>
              <a:rPr lang="ru-RU" sz="1800" b="1" dirty="0">
                <a:highlight>
                  <a:srgbClr val="FFFF00"/>
                </a:highlight>
              </a:rPr>
              <a:t> не </a:t>
            </a:r>
            <a:r>
              <a:rPr lang="ru-RU" sz="1800" b="1" dirty="0" err="1">
                <a:highlight>
                  <a:srgbClr val="FFFF00"/>
                </a:highlight>
              </a:rPr>
              <a:t>збігатися</a:t>
            </a:r>
            <a:r>
              <a:rPr lang="ru-RU" sz="1800" b="1" dirty="0">
                <a:highlight>
                  <a:srgbClr val="FFFF00"/>
                </a:highlight>
              </a:rPr>
              <a:t> з типом </a:t>
            </a:r>
            <a:r>
              <a:rPr lang="ru-RU" sz="1800" b="1" dirty="0" err="1">
                <a:highlight>
                  <a:srgbClr val="FFFF00"/>
                </a:highlight>
              </a:rPr>
              <a:t>повернення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віртуальної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функції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батьківського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класу</a:t>
            </a:r>
            <a:r>
              <a:rPr lang="ru-RU" sz="1800" b="1" dirty="0">
                <a:highlight>
                  <a:srgbClr val="FFFF00"/>
                </a:highlight>
              </a:rPr>
              <a:t>, але при </a:t>
            </a:r>
            <a:r>
              <a:rPr lang="ru-RU" sz="1800" b="1" dirty="0" err="1">
                <a:highlight>
                  <a:srgbClr val="FFFF00"/>
                </a:highlight>
              </a:rPr>
              <a:t>цьому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залишатися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перевизначенням</a:t>
            </a:r>
            <a:r>
              <a:rPr lang="ru-RU" sz="1800" dirty="0"/>
              <a:t>. </a:t>
            </a:r>
            <a:r>
              <a:rPr lang="ru-RU" sz="1800" dirty="0" err="1"/>
              <a:t>Якщо</a:t>
            </a:r>
            <a:r>
              <a:rPr lang="ru-RU" sz="1800" dirty="0"/>
              <a:t> типом </a:t>
            </a:r>
            <a:r>
              <a:rPr lang="ru-RU" sz="1800" dirty="0" err="1"/>
              <a:t>повернення</a:t>
            </a:r>
            <a:r>
              <a:rPr lang="ru-RU" sz="1800" dirty="0"/>
              <a:t> </a:t>
            </a:r>
            <a:r>
              <a:rPr lang="ru-RU" sz="1800" dirty="0" err="1"/>
              <a:t>віртуальної</a:t>
            </a:r>
            <a:r>
              <a:rPr lang="ru-RU" sz="1800" dirty="0"/>
              <a:t> </a:t>
            </a:r>
            <a:r>
              <a:rPr lang="ru-RU" sz="1800" dirty="0" err="1"/>
              <a:t>функції</a:t>
            </a:r>
            <a:r>
              <a:rPr lang="ru-RU" sz="1800" dirty="0"/>
              <a:t> є </a:t>
            </a:r>
            <a:r>
              <a:rPr lang="ru-RU" sz="1800" dirty="0" err="1"/>
              <a:t>вказівник</a:t>
            </a:r>
            <a:r>
              <a:rPr lang="ru-RU" sz="1800" dirty="0"/>
              <a:t>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 err="1"/>
              <a:t>посилання</a:t>
            </a:r>
            <a:r>
              <a:rPr lang="ru-RU" sz="1800" dirty="0"/>
              <a:t> на </a:t>
            </a:r>
            <a:r>
              <a:rPr lang="ru-RU" sz="1800" dirty="0" err="1"/>
              <a:t>клас</a:t>
            </a:r>
            <a:r>
              <a:rPr lang="ru-RU" sz="1800" dirty="0"/>
              <a:t>, то </a:t>
            </a:r>
            <a:r>
              <a:rPr lang="ru-RU" sz="1800" dirty="0" err="1"/>
              <a:t>перевизначення</a:t>
            </a:r>
            <a:r>
              <a:rPr lang="ru-RU" sz="1800" dirty="0"/>
              <a:t> </a:t>
            </a:r>
            <a:r>
              <a:rPr lang="ru-RU" sz="1800" dirty="0" err="1"/>
              <a:t>можуть</a:t>
            </a:r>
            <a:r>
              <a:rPr lang="ru-RU" sz="1800" dirty="0"/>
              <a:t> </a:t>
            </a:r>
            <a:r>
              <a:rPr lang="ru-RU" sz="1800" dirty="0" err="1"/>
              <a:t>повертати</a:t>
            </a:r>
            <a:r>
              <a:rPr lang="ru-RU" sz="1800" dirty="0"/>
              <a:t> </a:t>
            </a:r>
            <a:r>
              <a:rPr lang="ru-RU" sz="1800" dirty="0" err="1"/>
              <a:t>вказівник</a:t>
            </a:r>
            <a:r>
              <a:rPr lang="ru-RU" sz="1800" dirty="0"/>
              <a:t>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 err="1"/>
              <a:t>посилання</a:t>
            </a:r>
            <a:r>
              <a:rPr lang="ru-RU" sz="1800" dirty="0"/>
              <a:t> на </a:t>
            </a:r>
            <a:r>
              <a:rPr lang="ru-RU" sz="1800" dirty="0" err="1"/>
              <a:t>свій</a:t>
            </a:r>
            <a:r>
              <a:rPr lang="ru-RU" sz="1800" dirty="0"/>
              <a:t> </a:t>
            </a:r>
            <a:r>
              <a:rPr lang="ru-RU" sz="1800" dirty="0" err="1"/>
              <a:t>власний</a:t>
            </a:r>
            <a:r>
              <a:rPr lang="ru-RU" sz="1800" dirty="0"/>
              <a:t> </a:t>
            </a:r>
            <a:r>
              <a:rPr lang="ru-RU" sz="1800" dirty="0" err="1"/>
              <a:t>клас</a:t>
            </a:r>
            <a:r>
              <a:rPr lang="ru-RU" sz="1800" dirty="0"/>
              <a:t> (</a:t>
            </a:r>
            <a:r>
              <a:rPr lang="ru-RU" sz="1800" dirty="0" err="1"/>
              <a:t>тобто</a:t>
            </a:r>
            <a:r>
              <a:rPr lang="ru-RU" sz="1800" dirty="0"/>
              <a:t> </a:t>
            </a:r>
            <a:r>
              <a:rPr lang="ru-RU" sz="1800" dirty="0" err="1"/>
              <a:t>замість</a:t>
            </a:r>
            <a:r>
              <a:rPr lang="ru-RU" sz="1800" dirty="0"/>
              <a:t> </a:t>
            </a:r>
            <a:r>
              <a:rPr lang="ru-RU" sz="1800" dirty="0" err="1"/>
              <a:t>батьківського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 </a:t>
            </a:r>
            <a:r>
              <a:rPr lang="ru-RU" sz="1800" dirty="0" err="1"/>
              <a:t>вказувати</a:t>
            </a:r>
            <a:r>
              <a:rPr lang="ru-RU" sz="1800" dirty="0"/>
              <a:t> на </a:t>
            </a:r>
            <a:r>
              <a:rPr lang="ru-RU" sz="1800" dirty="0" err="1"/>
              <a:t>дочірній</a:t>
            </a:r>
            <a:r>
              <a:rPr lang="ru-RU" sz="1800" dirty="0"/>
              <a:t> </a:t>
            </a:r>
            <a:r>
              <a:rPr lang="ru-RU" sz="1800" dirty="0" err="1"/>
              <a:t>клас</a:t>
            </a:r>
            <a:r>
              <a:rPr lang="ru-RU" sz="1800" dirty="0"/>
              <a:t>). </a:t>
            </a:r>
            <a:r>
              <a:rPr lang="ru-RU" sz="1800" b="1" dirty="0" err="1">
                <a:highlight>
                  <a:srgbClr val="00FF00"/>
                </a:highlight>
              </a:rPr>
              <a:t>Це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називається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коваріантним</a:t>
            </a:r>
            <a:r>
              <a:rPr lang="ru-RU" sz="1800" b="1" dirty="0">
                <a:highlight>
                  <a:srgbClr val="00FF00"/>
                </a:highlight>
              </a:rPr>
              <a:t> типом </a:t>
            </a:r>
            <a:r>
              <a:rPr lang="ru-RU" sz="1800" b="1" dirty="0" err="1">
                <a:highlight>
                  <a:srgbClr val="00FF00"/>
                </a:highlight>
              </a:rPr>
              <a:t>повернення</a:t>
            </a:r>
            <a:r>
              <a:rPr lang="ru-RU" sz="1800" dirty="0"/>
              <a:t>. </a:t>
            </a:r>
            <a:r>
              <a:rPr lang="ru-RU" sz="1800" dirty="0" err="1"/>
              <a:t>Наприклад</a:t>
            </a:r>
            <a:r>
              <a:rPr lang="ru-RU" sz="1800" dirty="0"/>
              <a:t>: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467138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/>
          </a:bodyPr>
          <a:lstStyle/>
          <a:p>
            <a:pPr marL="720000"/>
            <a:r>
              <a:rPr lang="ru-RU" b="1" dirty="0" err="1"/>
              <a:t>Вказівники</a:t>
            </a:r>
            <a:r>
              <a:rPr lang="ru-RU" b="1" dirty="0"/>
              <a:t>, </a:t>
            </a:r>
            <a:r>
              <a:rPr lang="ru-RU" b="1" dirty="0" err="1"/>
              <a:t>посилання</a:t>
            </a:r>
            <a:r>
              <a:rPr lang="ru-RU" b="1" dirty="0"/>
              <a:t> і </a:t>
            </a:r>
            <a:r>
              <a:rPr lang="ru-RU" b="1" dirty="0" err="1"/>
              <a:t>дочірні</a:t>
            </a:r>
            <a:r>
              <a:rPr lang="ru-RU" b="1" dirty="0"/>
              <a:t> </a:t>
            </a:r>
            <a:r>
              <a:rPr lang="ru-RU" b="1" dirty="0" err="1"/>
              <a:t>класи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Цікаво, оскільки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 </a:t>
            </a:r>
            <a:r>
              <a:rPr lang="uk-UA" sz="1800" dirty="0"/>
              <a:t>має частину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, </a:t>
            </a:r>
            <a:r>
              <a:rPr lang="uk-UA" sz="1800" dirty="0"/>
              <a:t>то </a:t>
            </a:r>
            <a:r>
              <a:rPr lang="uk-UA" sz="1800" b="1" dirty="0">
                <a:highlight>
                  <a:srgbClr val="FFFF00"/>
                </a:highlight>
              </a:rPr>
              <a:t>чи можемо ми дати команду вказівнику або посиланню класу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Parent</a:t>
            </a:r>
            <a:r>
              <a:rPr lang="en-US" sz="1800" b="1" dirty="0">
                <a:highlight>
                  <a:srgbClr val="FFFF00"/>
                </a:highlight>
              </a:rPr>
              <a:t> </a:t>
            </a:r>
            <a:r>
              <a:rPr lang="uk-UA" sz="1800" b="1" dirty="0">
                <a:highlight>
                  <a:srgbClr val="FFFF00"/>
                </a:highlight>
              </a:rPr>
              <a:t>вказувати на об’єкт класу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Child</a:t>
            </a:r>
            <a:r>
              <a:rPr lang="en-US" sz="1800" b="1" dirty="0">
                <a:highlight>
                  <a:srgbClr val="FFFF00"/>
                </a:highlight>
              </a:rPr>
              <a:t>? </a:t>
            </a:r>
            <a:r>
              <a:rPr lang="uk-UA" sz="1800" dirty="0"/>
              <a:t>Виявляється, що можемо!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64806F-A42D-4D16-95BB-7FD70223D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70" y="1814348"/>
            <a:ext cx="10783225" cy="454663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80D9C83-EBDE-4FCD-9F24-3C7AE3C98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668" y="5656038"/>
            <a:ext cx="3665327" cy="95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292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9BF05A-183D-4239-AE91-499CB7CFF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63" y="-1"/>
            <a:ext cx="11351273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F724A8-E794-4FCA-977B-809DBE3A9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448" y="4369925"/>
            <a:ext cx="2230696" cy="107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00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Деякі старі компілятори можуть не підтримувати коваріантні типи повернення.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прикладі, наведеному вище, ми спочатку викликаємо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ch.getThis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. </a:t>
            </a:r>
            <a:r>
              <a:rPr lang="uk-UA" sz="1800" dirty="0"/>
              <a:t>Оскільки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</a:t>
            </a:r>
            <a:r>
              <a:rPr lang="en-US" sz="1800" dirty="0"/>
              <a:t> </a:t>
            </a:r>
            <a:r>
              <a:rPr lang="uk-UA" sz="1800" dirty="0"/>
              <a:t>є об’єктом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, </a:t>
            </a:r>
            <a:r>
              <a:rPr lang="uk-UA" sz="1800" dirty="0"/>
              <a:t>то викликається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getThis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, </a:t>
            </a:r>
            <a:r>
              <a:rPr lang="uk-UA" sz="1800" dirty="0"/>
              <a:t>який повертає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Child*</a:t>
            </a:r>
            <a:r>
              <a:rPr lang="en-US" sz="1800" dirty="0"/>
              <a:t>. </a:t>
            </a:r>
            <a:r>
              <a:rPr lang="uk-UA" sz="1800" dirty="0"/>
              <a:t>Цей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Child*</a:t>
            </a:r>
            <a:r>
              <a:rPr lang="en-US" sz="1800" dirty="0"/>
              <a:t> </a:t>
            </a:r>
            <a:r>
              <a:rPr lang="uk-UA" sz="1800" dirty="0"/>
              <a:t>потім використовується для виклику невіртуальної функції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printType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Потім виконується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p-&gt;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getThis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. </a:t>
            </a:r>
            <a:r>
              <a:rPr lang="uk-UA" sz="1800" dirty="0"/>
              <a:t>Змінна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sz="1800" dirty="0"/>
              <a:t> </a:t>
            </a:r>
            <a:r>
              <a:rPr lang="uk-UA" sz="1800" dirty="0"/>
              <a:t>є вказівником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</a:t>
            </a:r>
            <a:r>
              <a:rPr lang="uk-UA" sz="1800" dirty="0"/>
              <a:t>на об’єкт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</a:t>
            </a:r>
            <a:r>
              <a:rPr lang="en-US" sz="1800" dirty="0"/>
              <a:t> </a:t>
            </a:r>
            <a:r>
              <a:rPr lang="uk-UA" sz="1800" dirty="0"/>
              <a:t>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.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getThis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800" dirty="0"/>
              <a:t>— </a:t>
            </a:r>
            <a:r>
              <a:rPr lang="uk-UA" sz="1800" dirty="0"/>
              <a:t>це віртуальна функція, тому викликається </a:t>
            </a:r>
            <a:r>
              <a:rPr lang="uk-UA" sz="1800" dirty="0" err="1"/>
              <a:t>перевизначення</a:t>
            </a:r>
            <a:r>
              <a:rPr lang="uk-UA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getThis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. </a:t>
            </a:r>
            <a:r>
              <a:rPr lang="uk-UA" sz="1800" dirty="0"/>
              <a:t>Хоча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getThis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/>
              <a:t>і повертає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Child*</a:t>
            </a:r>
            <a:r>
              <a:rPr lang="en-US" sz="1800" dirty="0"/>
              <a:t>, </a:t>
            </a:r>
            <a:r>
              <a:rPr lang="uk-UA" sz="1800" dirty="0"/>
              <a:t>але, оскільки батьківська частина об’єкту повертає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Parent*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Child*</a:t>
            </a:r>
            <a:r>
              <a:rPr lang="en-US" sz="1800" dirty="0"/>
              <a:t>, </a:t>
            </a:r>
            <a:r>
              <a:rPr lang="uk-UA" sz="1800" b="1" dirty="0">
                <a:highlight>
                  <a:srgbClr val="00FF00"/>
                </a:highlight>
              </a:rPr>
              <a:t>який повертається, перетворюється 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Parent*</a:t>
            </a:r>
            <a:r>
              <a:rPr lang="en-US" sz="1800" dirty="0"/>
              <a:t>. </a:t>
            </a:r>
            <a:r>
              <a:rPr lang="uk-UA" sz="1800" dirty="0"/>
              <a:t>І, таким чином, викликається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printType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Іншими словами, у вищенаведеному прикладі ми отримаємо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Child*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/>
              <a:t>тільки в тому випадку, якщо викликатимемо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getThis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/>
              <a:t>з об’єктом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4191203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600" b="1" dirty="0" err="1"/>
              <a:t>Віртуальні</a:t>
            </a:r>
            <a:r>
              <a:rPr lang="ru-RU" sz="3600" b="1" dirty="0"/>
              <a:t> </a:t>
            </a:r>
            <a:r>
              <a:rPr lang="ru-RU" sz="3600" b="1" dirty="0" err="1"/>
              <a:t>деструктори</a:t>
            </a:r>
            <a:r>
              <a:rPr lang="ru-RU" sz="3600" b="1" dirty="0"/>
              <a:t> і </a:t>
            </a:r>
            <a:r>
              <a:rPr lang="ru-RU" sz="3600" b="1" dirty="0" err="1"/>
              <a:t>Віртуальне</a:t>
            </a:r>
            <a:r>
              <a:rPr lang="ru-RU" sz="3600" b="1" dirty="0"/>
              <a:t> </a:t>
            </a:r>
            <a:r>
              <a:rPr lang="ru-RU" sz="3600" b="1" dirty="0" err="1"/>
              <a:t>присвоювання</a:t>
            </a:r>
            <a:endParaRPr lang="uk-UA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FFFF00"/>
                </a:highlight>
              </a:rPr>
              <a:t>При </a:t>
            </a:r>
            <a:r>
              <a:rPr lang="ru-RU" sz="1800" b="1" dirty="0" err="1">
                <a:highlight>
                  <a:srgbClr val="FFFF00"/>
                </a:highlight>
              </a:rPr>
              <a:t>роботі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зі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uk-UA" sz="1800" b="1" dirty="0">
                <a:highlight>
                  <a:srgbClr val="FFFF00"/>
                </a:highlight>
              </a:rPr>
              <a:t>наслідуванням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ваші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деструктори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завжди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повинні</a:t>
            </a:r>
            <a:r>
              <a:rPr lang="ru-RU" sz="1800" b="1" dirty="0">
                <a:highlight>
                  <a:srgbClr val="FFFF00"/>
                </a:highlight>
              </a:rPr>
              <a:t> бути </a:t>
            </a:r>
            <a:r>
              <a:rPr lang="ru-RU" sz="1800" b="1" dirty="0" err="1">
                <a:highlight>
                  <a:srgbClr val="FFFF00"/>
                </a:highlight>
              </a:rPr>
              <a:t>віртуальними</a:t>
            </a:r>
            <a:r>
              <a:rPr lang="ru-RU" sz="1800" dirty="0"/>
              <a:t>. </a:t>
            </a:r>
            <a:r>
              <a:rPr lang="ru-RU" sz="1800" dirty="0" err="1"/>
              <a:t>Розглянемо</a:t>
            </a:r>
            <a:r>
              <a:rPr lang="ru-RU" sz="1800" dirty="0"/>
              <a:t> </a:t>
            </a:r>
            <a:r>
              <a:rPr lang="ru-RU" sz="1800" dirty="0" err="1"/>
              <a:t>наступний</a:t>
            </a:r>
            <a:r>
              <a:rPr lang="ru-RU" sz="1800" dirty="0"/>
              <a:t> приклад: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4FAA10-89DF-473C-8498-D4A6CFACA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983" y="1365530"/>
            <a:ext cx="3276033" cy="549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368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600" b="1" dirty="0" err="1"/>
              <a:t>Віртуальні</a:t>
            </a:r>
            <a:r>
              <a:rPr lang="ru-RU" sz="3600" b="1" dirty="0"/>
              <a:t> </a:t>
            </a:r>
            <a:r>
              <a:rPr lang="ru-RU" sz="3600" b="1" dirty="0" err="1"/>
              <a:t>деструктори</a:t>
            </a:r>
            <a:r>
              <a:rPr lang="ru-RU" sz="3600" b="1" dirty="0"/>
              <a:t> і </a:t>
            </a:r>
            <a:r>
              <a:rPr lang="ru-RU" sz="3600" b="1" dirty="0" err="1"/>
              <a:t>Віртуальне</a:t>
            </a:r>
            <a:r>
              <a:rPr lang="ru-RU" sz="3600" b="1" dirty="0"/>
              <a:t> </a:t>
            </a:r>
            <a:r>
              <a:rPr lang="ru-RU" sz="3600" b="1" dirty="0" err="1"/>
              <a:t>присвоювання</a:t>
            </a:r>
            <a:endParaRPr lang="uk-UA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Оскільки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</a:t>
            </a:r>
            <a:r>
              <a:rPr lang="uk-UA" sz="1800" dirty="0"/>
              <a:t>є вказівником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, </a:t>
            </a:r>
            <a:r>
              <a:rPr lang="uk-UA" sz="1800" dirty="0"/>
              <a:t>то при його знищенні компілятор дивитиметься, чи є деструктор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</a:t>
            </a:r>
            <a:r>
              <a:rPr lang="uk-UA" sz="1800" dirty="0"/>
              <a:t>віртуальним. Оскільки це не так, то компілятор </a:t>
            </a:r>
            <a:r>
              <a:rPr lang="uk-UA" sz="1800" dirty="0" err="1"/>
              <a:t>викличе</a:t>
            </a:r>
            <a:r>
              <a:rPr lang="uk-UA" sz="1800" dirty="0"/>
              <a:t> тільки деструктор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Результат виконання програми: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Calling ~Parent()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Проте, нам потрібно, щоб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delete</a:t>
            </a:r>
            <a:r>
              <a:rPr lang="en-US" sz="1800" dirty="0"/>
              <a:t> </a:t>
            </a:r>
            <a:r>
              <a:rPr lang="uk-UA" sz="1800" dirty="0"/>
              <a:t>викликав деструктор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 (</a:t>
            </a:r>
            <a:r>
              <a:rPr lang="uk-UA" sz="1800" dirty="0"/>
              <a:t>який, в свою чергу, викликатиме деструктор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), </a:t>
            </a:r>
            <a:r>
              <a:rPr lang="uk-UA" sz="1800" dirty="0"/>
              <a:t>інакше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m_array</a:t>
            </a:r>
            <a:r>
              <a:rPr lang="en-US" sz="1800" dirty="0"/>
              <a:t> </a:t>
            </a:r>
            <a:r>
              <a:rPr lang="uk-UA" sz="1800" dirty="0"/>
              <a:t>не буде видалений. </a:t>
            </a:r>
            <a:r>
              <a:rPr lang="uk-UA" sz="1800" b="1" dirty="0">
                <a:highlight>
                  <a:srgbClr val="00FF00"/>
                </a:highlight>
              </a:rPr>
              <a:t>Це можна виконати, зробивши деструктор класу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Parent</a:t>
            </a:r>
            <a:r>
              <a:rPr lang="en-US" sz="1800" b="1" dirty="0">
                <a:highlight>
                  <a:srgbClr val="00FF00"/>
                </a:highlight>
              </a:rPr>
              <a:t> </a:t>
            </a:r>
            <a:r>
              <a:rPr lang="uk-UA" sz="1800" b="1" dirty="0">
                <a:highlight>
                  <a:srgbClr val="00FF00"/>
                </a:highlight>
              </a:rPr>
              <a:t>віртуальним</a:t>
            </a:r>
            <a:r>
              <a:rPr lang="uk-UA" sz="1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86610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600" b="1" dirty="0" err="1"/>
              <a:t>Віртуальні</a:t>
            </a:r>
            <a:r>
              <a:rPr lang="ru-RU" sz="3600" b="1" dirty="0"/>
              <a:t> </a:t>
            </a:r>
            <a:r>
              <a:rPr lang="ru-RU" sz="3600" b="1" dirty="0" err="1"/>
              <a:t>деструктори</a:t>
            </a:r>
            <a:r>
              <a:rPr lang="ru-RU" sz="3600" b="1" dirty="0"/>
              <a:t> і </a:t>
            </a:r>
            <a:r>
              <a:rPr lang="ru-RU" sz="3600" b="1" dirty="0" err="1"/>
              <a:t>Віртуальне</a:t>
            </a:r>
            <a:r>
              <a:rPr lang="ru-RU" sz="3600" b="1" dirty="0"/>
              <a:t> </a:t>
            </a:r>
            <a:r>
              <a:rPr lang="ru-RU" sz="3600" b="1" dirty="0" err="1"/>
              <a:t>присвоювання</a:t>
            </a:r>
            <a:endParaRPr lang="uk-UA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57692"/>
            <a:ext cx="7908890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00"/>
                </a:highlight>
              </a:rPr>
              <a:t>Правило: При </a:t>
            </a:r>
            <a:r>
              <a:rPr lang="ru-RU" sz="1800" b="1" dirty="0" err="1">
                <a:highlight>
                  <a:srgbClr val="00FF00"/>
                </a:highlight>
              </a:rPr>
              <a:t>роботі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наслідуванням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ваші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деструктори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повинні</a:t>
            </a:r>
            <a:r>
              <a:rPr lang="ru-RU" sz="1800" b="1" dirty="0">
                <a:highlight>
                  <a:srgbClr val="00FF00"/>
                </a:highlight>
              </a:rPr>
              <a:t> бути </a:t>
            </a:r>
            <a:r>
              <a:rPr lang="ru-RU" sz="1800" b="1" dirty="0" err="1">
                <a:highlight>
                  <a:srgbClr val="00FF00"/>
                </a:highlight>
              </a:rPr>
              <a:t>віртуальними</a:t>
            </a:r>
            <a:r>
              <a:rPr lang="ru-RU" sz="1800" b="1" dirty="0">
                <a:highlight>
                  <a:srgbClr val="00FF00"/>
                </a:highlight>
              </a:rPr>
              <a:t>.</a:t>
            </a:r>
            <a:endParaRPr lang="uk-UA" sz="1800" b="1" dirty="0">
              <a:highlight>
                <a:srgbClr val="00FF00"/>
              </a:highligh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3D7531-E8B1-4ABE-A0F6-73F27FF2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890" y="-1"/>
            <a:ext cx="428311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E6E94FB-74DB-4A4A-A435-657EA66D3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342" y="5991627"/>
            <a:ext cx="2219635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4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/>
          </a:bodyPr>
          <a:lstStyle/>
          <a:p>
            <a:pPr marL="720000"/>
            <a:r>
              <a:rPr lang="uk-UA" b="1" dirty="0"/>
              <a:t>Віртуальне присвоювання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00"/>
                </a:highlight>
              </a:rPr>
              <a:t>Оператор </a:t>
            </a:r>
            <a:r>
              <a:rPr lang="ru-RU" sz="1800" b="1" dirty="0" err="1">
                <a:highlight>
                  <a:srgbClr val="00FF00"/>
                </a:highlight>
              </a:rPr>
              <a:t>присвоювання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можна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зробити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віртуальним</a:t>
            </a:r>
            <a:r>
              <a:rPr lang="ru-RU" sz="1800" dirty="0"/>
              <a:t>. </a:t>
            </a:r>
            <a:r>
              <a:rPr lang="ru-RU" sz="1800" dirty="0" err="1"/>
              <a:t>Однак</a:t>
            </a:r>
            <a:r>
              <a:rPr lang="ru-RU" sz="1800" dirty="0"/>
              <a:t>, на </a:t>
            </a:r>
            <a:r>
              <a:rPr lang="ru-RU" sz="1800" dirty="0" err="1"/>
              <a:t>відміну</a:t>
            </a:r>
            <a:r>
              <a:rPr lang="ru-RU" sz="1800" dirty="0"/>
              <a:t> </a:t>
            </a:r>
            <a:r>
              <a:rPr lang="ru-RU" sz="1800" dirty="0" err="1"/>
              <a:t>від</a:t>
            </a:r>
            <a:r>
              <a:rPr lang="ru-RU" sz="1800" dirty="0"/>
              <a:t> деструктора, </a:t>
            </a:r>
            <a:r>
              <a:rPr lang="ru-RU" sz="1800" dirty="0" err="1"/>
              <a:t>віртуальне</a:t>
            </a:r>
            <a:r>
              <a:rPr lang="ru-RU" sz="1800" dirty="0"/>
              <a:t> </a:t>
            </a:r>
            <a:r>
              <a:rPr lang="ru-RU" sz="1800" dirty="0" err="1"/>
              <a:t>присвоювання</a:t>
            </a:r>
            <a:r>
              <a:rPr lang="ru-RU" sz="1800" dirty="0"/>
              <a:t> не </a:t>
            </a:r>
            <a:r>
              <a:rPr lang="ru-RU" sz="1800" dirty="0" err="1"/>
              <a:t>завжди</a:t>
            </a:r>
            <a:r>
              <a:rPr lang="ru-RU" sz="1800" dirty="0"/>
              <a:t> є </a:t>
            </a:r>
            <a:r>
              <a:rPr lang="ru-RU" sz="1800" dirty="0" err="1"/>
              <a:t>хорошою</a:t>
            </a:r>
            <a:r>
              <a:rPr lang="ru-RU" sz="1800" dirty="0"/>
              <a:t> </a:t>
            </a:r>
            <a:r>
              <a:rPr lang="ru-RU" sz="1800" dirty="0" err="1"/>
              <a:t>ідеєю</a:t>
            </a:r>
            <a:r>
              <a:rPr lang="ru-RU" sz="1800" dirty="0"/>
              <a:t>. </a:t>
            </a:r>
            <a:r>
              <a:rPr lang="ru-RU" sz="1800" dirty="0" err="1"/>
              <a:t>Чому</a:t>
            </a:r>
            <a:r>
              <a:rPr lang="ru-RU" sz="1800" dirty="0"/>
              <a:t>?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вже</a:t>
            </a:r>
            <a:r>
              <a:rPr lang="ru-RU" sz="1800" dirty="0"/>
              <a:t> </a:t>
            </a:r>
            <a:r>
              <a:rPr lang="ru-RU" sz="1800" dirty="0" err="1"/>
              <a:t>виходить</a:t>
            </a:r>
            <a:r>
              <a:rPr lang="ru-RU" sz="1800" dirty="0"/>
              <a:t> за рамки </a:t>
            </a:r>
            <a:r>
              <a:rPr lang="ru-RU" sz="1800" dirty="0" err="1"/>
              <a:t>цього</a:t>
            </a:r>
            <a:r>
              <a:rPr lang="ru-RU" sz="1800" dirty="0"/>
              <a:t> уроку. </a:t>
            </a:r>
            <a:r>
              <a:rPr lang="ru-RU" sz="1800" dirty="0" err="1"/>
              <a:t>Отже</a:t>
            </a:r>
            <a:r>
              <a:rPr lang="ru-RU" sz="1800" dirty="0"/>
              <a:t>, для </a:t>
            </a:r>
            <a:r>
              <a:rPr lang="ru-RU" sz="1800" dirty="0" err="1"/>
              <a:t>збереження</a:t>
            </a:r>
            <a:r>
              <a:rPr lang="ru-RU" sz="1800" dirty="0"/>
              <a:t> </a:t>
            </a:r>
            <a:r>
              <a:rPr lang="ru-RU" sz="1800" dirty="0" err="1"/>
              <a:t>простоти</a:t>
            </a:r>
            <a:r>
              <a:rPr lang="ru-RU" sz="1800" dirty="0"/>
              <a:t> в </a:t>
            </a:r>
            <a:r>
              <a:rPr lang="ru-RU" sz="1800" dirty="0" err="1"/>
              <a:t>вашому</a:t>
            </a:r>
            <a:r>
              <a:rPr lang="ru-RU" sz="1800" dirty="0"/>
              <a:t> </a:t>
            </a:r>
            <a:r>
              <a:rPr lang="ru-RU" sz="1800" dirty="0" err="1"/>
              <a:t>коді</a:t>
            </a:r>
            <a:r>
              <a:rPr lang="ru-RU" sz="1800" dirty="0"/>
              <a:t>, </a:t>
            </a:r>
            <a:r>
              <a:rPr lang="ru-RU" sz="1800" b="1" dirty="0">
                <a:highlight>
                  <a:srgbClr val="00FFFF"/>
                </a:highlight>
              </a:rPr>
              <a:t>не </a:t>
            </a:r>
            <a:r>
              <a:rPr lang="ru-RU" sz="1800" b="1" dirty="0" err="1">
                <a:highlight>
                  <a:srgbClr val="00FFFF"/>
                </a:highlight>
              </a:rPr>
              <a:t>рекомендується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використовувати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віртуальне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присвоювання</a:t>
            </a:r>
            <a:r>
              <a:rPr lang="ru-RU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8406482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Ігнорування віртуальних функцій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00"/>
                </a:highlight>
              </a:rPr>
              <a:t>У </a:t>
            </a:r>
            <a:r>
              <a:rPr lang="ru-RU" sz="1800" b="1" dirty="0" err="1">
                <a:highlight>
                  <a:srgbClr val="00FF00"/>
                </a:highlight>
              </a:rPr>
              <a:t>мові</a:t>
            </a:r>
            <a:r>
              <a:rPr lang="ru-RU" sz="1800" b="1" dirty="0">
                <a:highlight>
                  <a:srgbClr val="00FF00"/>
                </a:highlight>
              </a:rPr>
              <a:t> С++ ми </a:t>
            </a:r>
            <a:r>
              <a:rPr lang="ru-RU" sz="1800" b="1" dirty="0" err="1">
                <a:highlight>
                  <a:srgbClr val="00FF00"/>
                </a:highlight>
              </a:rPr>
              <a:t>можемо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ігнорувати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виклик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перевизначень</a:t>
            </a:r>
            <a:r>
              <a:rPr lang="ru-RU" sz="1800" dirty="0"/>
              <a:t>. </a:t>
            </a:r>
            <a:r>
              <a:rPr lang="ru-RU" sz="1800" dirty="0" err="1"/>
              <a:t>Наприклад</a:t>
            </a:r>
            <a:r>
              <a:rPr lang="ru-RU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Тут ми хочемо, щоб посилання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</a:t>
            </a:r>
            <a:r>
              <a:rPr lang="uk-UA" sz="1800" dirty="0"/>
              <a:t>на об’єкт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 </a:t>
            </a:r>
            <a:r>
              <a:rPr lang="uk-UA" sz="1800" dirty="0"/>
              <a:t>викликало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/>
              <a:t>замість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. </a:t>
            </a:r>
            <a:r>
              <a:rPr lang="uk-UA" sz="1800" dirty="0"/>
              <a:t>Щоб це зробити, потрібно просто використати оператор дозволу області видимості: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EA299F-60B2-42EC-9E89-97AE027ED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247" y="1393467"/>
            <a:ext cx="5347504" cy="298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668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Ви, </a:t>
            </a:r>
            <a:r>
              <a:rPr lang="ru-RU" sz="1800" dirty="0" err="1"/>
              <a:t>швидше</a:t>
            </a:r>
            <a:r>
              <a:rPr lang="ru-RU" sz="1800" dirty="0"/>
              <a:t> за все, не будете </a:t>
            </a:r>
            <a:r>
              <a:rPr lang="ru-RU" sz="1800" dirty="0" err="1"/>
              <a:t>використовувати</a:t>
            </a:r>
            <a:r>
              <a:rPr lang="ru-RU" sz="1800" dirty="0"/>
              <a:t>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дуже</a:t>
            </a:r>
            <a:r>
              <a:rPr lang="ru-RU" sz="1800" dirty="0"/>
              <a:t> часто, але знати про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варто</a:t>
            </a:r>
            <a:r>
              <a:rPr lang="ru-RU" sz="1800" dirty="0"/>
              <a:t>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CAECC9-6E85-40E3-8A68-7854B3DDE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958" y="0"/>
            <a:ext cx="8924081" cy="36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828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/>
              <a:t>Раннє і Пізнє зв’язування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 ми вже знаємо з попередніх уроків, виконання програми в мові </a:t>
            </a:r>
            <a:r>
              <a:rPr lang="en-US" sz="1800" dirty="0"/>
              <a:t>C++ </a:t>
            </a:r>
            <a:r>
              <a:rPr lang="uk-UA" sz="1800" dirty="0"/>
              <a:t>відбувається послідовно, рядок за рядком, починаючи з функції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r>
              <a:rPr lang="en-US" sz="1800" dirty="0"/>
              <a:t>. </a:t>
            </a:r>
            <a:r>
              <a:rPr lang="uk-UA" sz="1800" dirty="0"/>
              <a:t>Коли компілятор зустрічає виклик функції, то точка виконання переходить до початку коду функції, що викликається. </a:t>
            </a:r>
            <a:r>
              <a:rPr lang="uk-UA" sz="1800" b="1" dirty="0">
                <a:highlight>
                  <a:srgbClr val="00FF00"/>
                </a:highlight>
              </a:rPr>
              <a:t>Звідки компілятор знає, що це потрібно зробити?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При компіляції програми компілятор конвертує кожен </a:t>
            </a:r>
            <a:r>
              <a:rPr lang="uk-UA" sz="1800" b="1" dirty="0" err="1">
                <a:highlight>
                  <a:srgbClr val="00FF00"/>
                </a:highlight>
              </a:rPr>
              <a:t>стейтмент</a:t>
            </a:r>
            <a:r>
              <a:rPr lang="uk-UA" sz="1800" b="1" dirty="0">
                <a:highlight>
                  <a:srgbClr val="00FF00"/>
                </a:highlight>
              </a:rPr>
              <a:t> програми в один або кілька рядків машинного коду. Кожному рядку машинного коду присвоюється власна унікальна адреса. Так само і з функціями: коли компілятор зустрічає функцію, вона конвертується в машинний код і отримує свою адресу.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FF"/>
                </a:highlight>
              </a:rPr>
              <a:t>Зв’язування</a:t>
            </a:r>
            <a:r>
              <a:rPr lang="uk-UA" sz="1800" dirty="0"/>
              <a:t> — це процес, який використовується для </a:t>
            </a:r>
            <a:r>
              <a:rPr lang="uk-UA" sz="1800" b="1" dirty="0">
                <a:highlight>
                  <a:srgbClr val="00FFFF"/>
                </a:highlight>
              </a:rPr>
              <a:t>конвертації ідентифікаторів</a:t>
            </a:r>
            <a:r>
              <a:rPr lang="uk-UA" sz="1800" dirty="0"/>
              <a:t> (таких як імена змінних або функцій) </a:t>
            </a:r>
            <a:r>
              <a:rPr lang="uk-UA" sz="1800" b="1" dirty="0">
                <a:highlight>
                  <a:srgbClr val="00FFFF"/>
                </a:highlight>
              </a:rPr>
              <a:t>в адреси</a:t>
            </a:r>
            <a:r>
              <a:rPr lang="uk-UA" sz="1800" dirty="0"/>
              <a:t>. Хоча зв’язування використовується як для змінних, так і для функцій, на </a:t>
            </a:r>
            <a:r>
              <a:rPr lang="ru-RU" sz="1800" dirty="0" err="1"/>
              <a:t>спочатку</a:t>
            </a:r>
            <a:r>
              <a:rPr lang="ru-RU" sz="1800" dirty="0"/>
              <a:t> </a:t>
            </a:r>
            <a:r>
              <a:rPr lang="uk-UA" sz="1800" dirty="0"/>
              <a:t>ми зосередимося тільки на функціях.</a:t>
            </a:r>
          </a:p>
        </p:txBody>
      </p:sp>
    </p:spTree>
    <p:extLst>
      <p:ext uri="{BB962C8B-B14F-4D97-AF65-F5344CB8AC3E}">
        <p14:creationId xmlns:p14="http://schemas.microsoft.com/office/powerpoint/2010/main" val="9530676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Раннє зв’язування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Більшість викликів функцій, які зустрічає компілятор, є прямими викликами функцій. </a:t>
            </a:r>
            <a:r>
              <a:rPr lang="uk-UA" sz="1800" b="1" dirty="0">
                <a:highlight>
                  <a:srgbClr val="00FF00"/>
                </a:highlight>
              </a:rPr>
              <a:t>Прямий виклик функції</a:t>
            </a:r>
            <a:r>
              <a:rPr lang="uk-UA" sz="1800" dirty="0"/>
              <a:t> — це </a:t>
            </a:r>
            <a:r>
              <a:rPr lang="uk-UA" sz="1800" dirty="0" err="1"/>
              <a:t>стейтмент</a:t>
            </a:r>
            <a:r>
              <a:rPr lang="uk-UA" sz="1800" dirty="0"/>
              <a:t>, який напряму викликає функцію. Наприклад: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Прямі виклики функцій виконуються за допомогою раннього зв’язування</a:t>
            </a:r>
            <a:r>
              <a:rPr lang="uk-UA" sz="1800" dirty="0"/>
              <a:t>. </a:t>
            </a:r>
            <a:r>
              <a:rPr lang="uk-UA" sz="1800" b="1" dirty="0">
                <a:highlight>
                  <a:srgbClr val="00FFFF"/>
                </a:highlight>
              </a:rPr>
              <a:t>Раннє зв’язування</a:t>
            </a:r>
            <a:r>
              <a:rPr lang="uk-UA" sz="1800" dirty="0"/>
              <a:t> (або «</a:t>
            </a:r>
            <a:r>
              <a:rPr lang="uk-UA" sz="1800" b="1" dirty="0">
                <a:highlight>
                  <a:srgbClr val="00FFFF"/>
                </a:highlight>
              </a:rPr>
              <a:t>статична прив’язка</a:t>
            </a:r>
            <a:r>
              <a:rPr lang="uk-UA" sz="1800" dirty="0"/>
              <a:t>») означає, що компілятор (або </a:t>
            </a:r>
            <a:r>
              <a:rPr lang="uk-UA" sz="1800" dirty="0" err="1"/>
              <a:t>лінкер</a:t>
            </a:r>
            <a:r>
              <a:rPr lang="uk-UA" sz="1800" dirty="0"/>
              <a:t>) може напряму зв’язати ім’я ідентифікатора (наприклад, ім’я функції або змінної) з машинною </a:t>
            </a:r>
            <a:r>
              <a:rPr lang="uk-UA" sz="1800" dirty="0" err="1"/>
              <a:t>адресою</a:t>
            </a:r>
            <a:r>
              <a:rPr lang="uk-UA" sz="1800" dirty="0"/>
              <a:t>. Пам’ятайте, що </a:t>
            </a:r>
            <a:r>
              <a:rPr lang="uk-UA" sz="1800" b="1" dirty="0">
                <a:highlight>
                  <a:srgbClr val="00FF00"/>
                </a:highlight>
              </a:rPr>
              <a:t>всі функції мають свою унікальну адресу</a:t>
            </a:r>
            <a:r>
              <a:rPr lang="uk-UA" sz="1800" dirty="0"/>
              <a:t>. Тому, коли компілятор (або </a:t>
            </a:r>
            <a:r>
              <a:rPr lang="uk-UA" sz="1800" dirty="0" err="1"/>
              <a:t>лінкер</a:t>
            </a:r>
            <a:r>
              <a:rPr lang="uk-UA" sz="1800" dirty="0"/>
              <a:t>) зустрічає виклик функції, він замінює його інструкцією машинного коду, яка повідомляє процесору перейти до адреси функції.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CBAC84-9BCC-47D0-B64C-8E72B7958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191" y="1735813"/>
            <a:ext cx="4149618" cy="285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52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/>
          </a:bodyPr>
          <a:lstStyle/>
          <a:p>
            <a:pPr marL="720000"/>
            <a:r>
              <a:rPr lang="ru-RU" b="1" dirty="0" err="1"/>
              <a:t>Вказівники</a:t>
            </a:r>
            <a:r>
              <a:rPr lang="ru-RU" b="1" dirty="0"/>
              <a:t>, </a:t>
            </a:r>
            <a:r>
              <a:rPr lang="ru-RU" b="1" dirty="0" err="1"/>
              <a:t>посилання</a:t>
            </a:r>
            <a:r>
              <a:rPr lang="ru-RU" b="1" dirty="0"/>
              <a:t> і </a:t>
            </a:r>
            <a:r>
              <a:rPr lang="ru-RU" b="1" dirty="0" err="1"/>
              <a:t>дочірні</a:t>
            </a:r>
            <a:r>
              <a:rPr lang="ru-RU" b="1" dirty="0"/>
              <a:t> </a:t>
            </a:r>
            <a:r>
              <a:rPr lang="ru-RU" b="1" dirty="0" err="1"/>
              <a:t>класи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Але це може бути не зовсім те, що ви очікували побачити!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Оскільки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rParent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pParent</a:t>
            </a:r>
            <a:r>
              <a:rPr lang="en-US" sz="1800" dirty="0"/>
              <a:t> </a:t>
            </a:r>
            <a:r>
              <a:rPr lang="uk-UA" sz="1800" dirty="0"/>
              <a:t>є посиланням і вказівником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, </a:t>
            </a:r>
            <a:r>
              <a:rPr lang="uk-UA" sz="1800" dirty="0"/>
              <a:t>то </a:t>
            </a:r>
            <a:r>
              <a:rPr lang="uk-UA" sz="1800" b="1" dirty="0">
                <a:highlight>
                  <a:srgbClr val="00FF00"/>
                </a:highlight>
              </a:rPr>
              <a:t>вони можуть бачити тільки </a:t>
            </a:r>
            <a:r>
              <a:rPr lang="ru-RU" sz="1800" b="1" dirty="0" err="1">
                <a:highlight>
                  <a:srgbClr val="00FF00"/>
                </a:highlight>
              </a:rPr>
              <a:t>мембери</a:t>
            </a:r>
            <a:r>
              <a:rPr lang="uk-UA" sz="1800" b="1" dirty="0">
                <a:highlight>
                  <a:srgbClr val="00FF00"/>
                </a:highlight>
              </a:rPr>
              <a:t> класу</a:t>
            </a:r>
            <a:r>
              <a:rPr lang="uk-UA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(</a:t>
            </a:r>
            <a:r>
              <a:rPr lang="uk-UA" sz="1800" dirty="0"/>
              <a:t>і </a:t>
            </a:r>
            <a:r>
              <a:rPr lang="uk-UA" sz="1800" dirty="0" err="1"/>
              <a:t>мембери</a:t>
            </a:r>
            <a:r>
              <a:rPr lang="uk-UA" sz="1800" dirty="0"/>
              <a:t> будь-яких інших класів, які наслідує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). </a:t>
            </a:r>
            <a:r>
              <a:rPr lang="uk-UA" sz="1800" b="1" dirty="0">
                <a:highlight>
                  <a:srgbClr val="FFFF00"/>
                </a:highlight>
              </a:rPr>
              <a:t>Таким чином, вказівник/посилання класу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Parent</a:t>
            </a:r>
            <a:r>
              <a:rPr lang="en-US" sz="1800" b="1" dirty="0">
                <a:highlight>
                  <a:srgbClr val="FFFF00"/>
                </a:highlight>
              </a:rPr>
              <a:t> </a:t>
            </a:r>
            <a:r>
              <a:rPr lang="uk-UA" sz="1800" b="1" dirty="0">
                <a:highlight>
                  <a:srgbClr val="FFFF00"/>
                </a:highlight>
              </a:rPr>
              <a:t>не може побачити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Child::</a:t>
            </a:r>
            <a:r>
              <a:rPr lang="en-US" sz="1800" b="1" dirty="0" err="1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getName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sz="1800" dirty="0"/>
              <a:t>. </a:t>
            </a:r>
            <a:r>
              <a:rPr lang="uk-UA" sz="1800" dirty="0"/>
              <a:t>Отже, викликається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getName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, </a:t>
            </a:r>
            <a:r>
              <a:rPr lang="uk-UA" sz="1800" dirty="0"/>
              <a:t>а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rParent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pParent</a:t>
            </a:r>
            <a:r>
              <a:rPr lang="en-US" sz="1800" dirty="0"/>
              <a:t> </a:t>
            </a:r>
            <a:r>
              <a:rPr lang="uk-UA" sz="1800" dirty="0"/>
              <a:t>повідомляють, що вони відносяться до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, </a:t>
            </a:r>
            <a:r>
              <a:rPr lang="uk-UA" sz="1800" dirty="0"/>
              <a:t>а не до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Зверніть увагу, це також означає, що неможливо викликати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getValueDoubled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 </a:t>
            </a:r>
            <a:r>
              <a:rPr lang="uk-UA" sz="1800" dirty="0"/>
              <a:t>через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rParent</a:t>
            </a:r>
            <a:r>
              <a:rPr lang="en-US" sz="1800" dirty="0"/>
              <a:t> </a:t>
            </a:r>
            <a:r>
              <a:rPr lang="uk-UA" sz="1800" dirty="0"/>
              <a:t>або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pParent</a:t>
            </a:r>
            <a:r>
              <a:rPr lang="en-US" sz="1800" dirty="0"/>
              <a:t>. </a:t>
            </a:r>
            <a:r>
              <a:rPr lang="uk-UA" sz="1800" dirty="0"/>
              <a:t>Вони нічого не можуть бачити в класі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Child</a:t>
            </a:r>
            <a:r>
              <a:rPr lang="en-US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4671486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7EF185-D07B-41A9-94C5-7B1B1FCA5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025" y="-1"/>
            <a:ext cx="4741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768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Оскільки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add(a, b)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subtract(a, b)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multiply(a, b)</a:t>
            </a:r>
            <a:r>
              <a:rPr lang="en-US" sz="1800" dirty="0"/>
              <a:t> </a:t>
            </a:r>
            <a:r>
              <a:rPr lang="uk-UA" sz="1800" dirty="0"/>
              <a:t>є прямими викликами функцій, то компілятор використовуватиме раннє зв’язування. Він замінить виклик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add(a, b)</a:t>
            </a:r>
            <a:r>
              <a:rPr lang="en-US" sz="1800" dirty="0"/>
              <a:t> </a:t>
            </a:r>
            <a:r>
              <a:rPr lang="uk-UA" sz="1800" dirty="0"/>
              <a:t>інструкцією, яка повідомить процесору перейти до адреси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add()</a:t>
            </a:r>
            <a:r>
              <a:rPr lang="en-US" sz="1800" dirty="0"/>
              <a:t>. </a:t>
            </a:r>
            <a:r>
              <a:rPr lang="uk-UA" sz="1800" dirty="0"/>
              <a:t>Те ж саме виконається і для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subtract(a, b)</a:t>
            </a:r>
            <a:r>
              <a:rPr lang="en-US" sz="1800" dirty="0"/>
              <a:t>, </a:t>
            </a:r>
            <a:r>
              <a:rPr lang="uk-UA" sz="1800" dirty="0"/>
              <a:t>і для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multiply(a, b)</a:t>
            </a:r>
            <a:r>
              <a:rPr lang="en-US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117920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Пізнє зв’язування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деяких програмах неможливо знати наперед, яка функція викликатиметься першою. В такому випадку використовується </a:t>
            </a:r>
            <a:r>
              <a:rPr lang="uk-UA" sz="1800" b="1" dirty="0">
                <a:highlight>
                  <a:srgbClr val="00FF00"/>
                </a:highlight>
              </a:rPr>
              <a:t>пізнє зв’язування </a:t>
            </a:r>
            <a:r>
              <a:rPr lang="uk-UA" sz="1800" dirty="0"/>
              <a:t>(або «</a:t>
            </a:r>
            <a:r>
              <a:rPr lang="uk-UA" sz="1800" b="1" dirty="0">
                <a:highlight>
                  <a:srgbClr val="00FF00"/>
                </a:highlight>
              </a:rPr>
              <a:t>динамічна прив’язка</a:t>
            </a:r>
            <a:r>
              <a:rPr lang="uk-UA" sz="1800" dirty="0"/>
              <a:t>»). У мові </a:t>
            </a:r>
            <a:r>
              <a:rPr lang="en-US" sz="1800" dirty="0"/>
              <a:t>C++ </a:t>
            </a:r>
            <a:r>
              <a:rPr lang="uk-UA" sz="1800" b="1" dirty="0">
                <a:highlight>
                  <a:srgbClr val="00FFFF"/>
                </a:highlight>
              </a:rPr>
              <a:t>для виконання пізнього зв’язування використовуються </a:t>
            </a:r>
            <a:r>
              <a:rPr lang="uk-UA" sz="1800" b="1" u="sng" dirty="0">
                <a:highlight>
                  <a:srgbClr val="00FFFF"/>
                </a:highlight>
              </a:rPr>
              <a:t>вказівники на функції</a:t>
            </a:r>
            <a:r>
              <a:rPr lang="uk-UA" sz="1800" dirty="0"/>
              <a:t>. Якщо коротко, </a:t>
            </a:r>
            <a:r>
              <a:rPr lang="uk-UA" sz="1800" b="1" dirty="0">
                <a:highlight>
                  <a:srgbClr val="00FF00"/>
                </a:highlight>
              </a:rPr>
              <a:t>вказівник на функцію </a:t>
            </a:r>
            <a:r>
              <a:rPr lang="uk-UA" sz="1800" dirty="0"/>
              <a:t>— це тип вказівника, який вказує на функцію замість змінної. Функція, на яку вказує вказівник, може викликатися через вказівник і оператор виклику функції. Наприклад, </a:t>
            </a:r>
            <a:r>
              <a:rPr lang="uk-UA" sz="1800" dirty="0" err="1"/>
              <a:t>викличемо</a:t>
            </a:r>
            <a:r>
              <a:rPr lang="uk-UA" sz="1800" dirty="0"/>
              <a:t> функцію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add()</a:t>
            </a:r>
            <a:r>
              <a:rPr lang="en-US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B67E5E-06B9-45AA-B83E-05017B0D2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294" y="2945662"/>
            <a:ext cx="6027411" cy="391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96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Пізнє зв’язування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Виклик функції через вказівник на функцію також відомий як </a:t>
            </a:r>
            <a:r>
              <a:rPr lang="uk-UA" sz="1800" b="1" dirty="0">
                <a:highlight>
                  <a:srgbClr val="00FF00"/>
                </a:highlight>
              </a:rPr>
              <a:t>непрямий виклик функції</a:t>
            </a:r>
            <a:r>
              <a:rPr lang="uk-UA" sz="1800" dirty="0"/>
              <a:t>. Наступна програма-калькулятор ідентична вищенаведеній програмі, за винятком того, що замість прямих викликів функцій використовується вказівник на функцію:</a:t>
            </a:r>
          </a:p>
        </p:txBody>
      </p:sp>
    </p:spTree>
    <p:extLst>
      <p:ext uri="{BB962C8B-B14F-4D97-AF65-F5344CB8AC3E}">
        <p14:creationId xmlns:p14="http://schemas.microsoft.com/office/powerpoint/2010/main" val="13130129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884A54-70C6-4CFF-8B2E-B268E976D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089" y="0"/>
            <a:ext cx="44318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236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Тут ми вказуємо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pFcn</a:t>
            </a:r>
            <a:r>
              <a:rPr lang="en-US" sz="1800" dirty="0"/>
              <a:t> </a:t>
            </a:r>
            <a:r>
              <a:rPr lang="uk-UA" sz="1800" dirty="0"/>
              <a:t>вказувати на функцію, яку вибере користувач. Потім через вказівник ми викликаємо функцію, яку вибрав користувач. Компілятор не може використовувати раннє зв’язування для виконання виклику 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pFcn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(a, b)</a:t>
            </a:r>
            <a:r>
              <a:rPr lang="en-US" sz="1800" dirty="0"/>
              <a:t>, </a:t>
            </a:r>
            <a:r>
              <a:rPr lang="uk-UA" sz="1800" dirty="0"/>
              <a:t>так як він не може наперед визначити, на яку функцію вказуватиме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pFcn</a:t>
            </a:r>
            <a:r>
              <a:rPr lang="en-US" sz="1800" dirty="0"/>
              <a:t>!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FFFF00"/>
                </a:highlight>
              </a:rPr>
              <a:t>Пізнє зв’язування менш ефективне, тому що присутній “посередник” між процесором і функцією</a:t>
            </a:r>
            <a:r>
              <a:rPr lang="uk-UA" sz="1800" dirty="0"/>
              <a:t>. </a:t>
            </a:r>
            <a:r>
              <a:rPr lang="uk-UA" sz="1800" b="1" dirty="0">
                <a:highlight>
                  <a:srgbClr val="00FFFF"/>
                </a:highlight>
              </a:rPr>
              <a:t>З раннім зв’язуванням процесор може перейти безпосередньо до адреси функції</a:t>
            </a:r>
            <a:r>
              <a:rPr lang="uk-UA" sz="1800" dirty="0"/>
              <a:t>. </a:t>
            </a:r>
            <a:r>
              <a:rPr lang="uk-UA" sz="1800" b="1" dirty="0">
                <a:highlight>
                  <a:srgbClr val="FFFF00"/>
                </a:highlight>
              </a:rPr>
              <a:t>З пізнім зв’язуванням процесор повинен прочитати адресу, яка зберігається у вказівнику, а тільки потім перейти до цієї адреси</a:t>
            </a:r>
            <a:r>
              <a:rPr lang="uk-UA" sz="1800" dirty="0"/>
              <a:t>. </a:t>
            </a:r>
            <a:r>
              <a:rPr lang="uk-UA" sz="1800" b="1" dirty="0">
                <a:highlight>
                  <a:srgbClr val="00FF00"/>
                </a:highlight>
              </a:rPr>
              <a:t>Цей додатковий крок і уповільнює весь процес</a:t>
            </a:r>
            <a:r>
              <a:rPr lang="uk-UA" sz="1800" dirty="0"/>
              <a:t>. Однак перевага пізнього зв’язування полягає в тому, що </a:t>
            </a:r>
            <a:r>
              <a:rPr lang="uk-UA" sz="1800" b="1" dirty="0">
                <a:highlight>
                  <a:srgbClr val="00FF00"/>
                </a:highlight>
              </a:rPr>
              <a:t>воно більш гнучке, ніж раннє зв’язування, тому що не потрібно вирішувати, яку функцію слід викликати до запуску самої програми</a:t>
            </a:r>
            <a:r>
              <a:rPr lang="uk-UA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25713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Віртуальні таблиці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Віртуальна таблиця в мові С++ </a:t>
            </a:r>
            <a:r>
              <a:rPr lang="uk-UA" sz="1800" dirty="0"/>
              <a:t>— це таблиця пошуку функцій для виконання викликів функцій в режимі пізнього (динамічного) зв’язування. Віртуальну таблицю ще називають «</a:t>
            </a:r>
            <a:r>
              <a:rPr lang="en-US" sz="1800" b="1" dirty="0" err="1">
                <a:highlight>
                  <a:srgbClr val="00FF00"/>
                </a:highlight>
              </a:rPr>
              <a:t>vtable</a:t>
            </a:r>
            <a:r>
              <a:rPr lang="en-US" sz="1800" dirty="0"/>
              <a:t>» </a:t>
            </a:r>
            <a:r>
              <a:rPr lang="uk-UA" sz="1800" dirty="0"/>
              <a:t>або «</a:t>
            </a:r>
            <a:r>
              <a:rPr lang="uk-UA" sz="1800" b="1" dirty="0">
                <a:highlight>
                  <a:srgbClr val="00FFFF"/>
                </a:highlight>
              </a:rPr>
              <a:t>таблицею віртуальних функцій/методів</a:t>
            </a:r>
            <a:r>
              <a:rPr lang="uk-UA" sz="1800" dirty="0"/>
              <a:t>».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Віртуальна таблиця насправді досить-таки проста, хоча її складно описати словами.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По-перше</a:t>
            </a:r>
            <a:r>
              <a:rPr lang="uk-UA" sz="1800" dirty="0"/>
              <a:t>, </a:t>
            </a:r>
            <a:r>
              <a:rPr lang="uk-UA" sz="1800" b="1" dirty="0">
                <a:highlight>
                  <a:srgbClr val="00FFFF"/>
                </a:highlight>
              </a:rPr>
              <a:t>будь-який клас</a:t>
            </a:r>
            <a:r>
              <a:rPr lang="uk-UA" sz="1800" dirty="0"/>
              <a:t>, який використовує віртуальні функції (або дочірній клас, батьківський клас якого використовує віртуальні функції), </a:t>
            </a:r>
            <a:r>
              <a:rPr lang="uk-UA" sz="1800" b="1" dirty="0">
                <a:highlight>
                  <a:srgbClr val="00FFFF"/>
                </a:highlight>
              </a:rPr>
              <a:t>має свою власну віртуальну таблицю</a:t>
            </a:r>
            <a:r>
              <a:rPr lang="uk-UA" sz="1800" dirty="0"/>
              <a:t>. </a:t>
            </a:r>
            <a:r>
              <a:rPr lang="uk-UA" sz="1800" b="1" dirty="0">
                <a:highlight>
                  <a:srgbClr val="FFFF00"/>
                </a:highlight>
              </a:rPr>
              <a:t>Це звичайний статичний масив</a:t>
            </a:r>
            <a:r>
              <a:rPr lang="uk-UA" sz="1800" dirty="0"/>
              <a:t>, </a:t>
            </a:r>
            <a:r>
              <a:rPr lang="uk-UA" sz="1800" b="1" dirty="0">
                <a:highlight>
                  <a:srgbClr val="FF00FF"/>
                </a:highlight>
              </a:rPr>
              <a:t>який створюється компілятором під час компіляції</a:t>
            </a:r>
            <a:r>
              <a:rPr lang="uk-UA" sz="1800" dirty="0"/>
              <a:t>. </a:t>
            </a:r>
            <a:r>
              <a:rPr lang="uk-UA" sz="1800" b="1" dirty="0">
                <a:highlight>
                  <a:srgbClr val="00FF00"/>
                </a:highlight>
              </a:rPr>
              <a:t>Віртуальна таблиця містить по одному запису на кожну віртуальну функцію, яка може бути викликана об’єктами класу</a:t>
            </a:r>
            <a:r>
              <a:rPr lang="uk-UA" sz="1800" dirty="0"/>
              <a:t>. </a:t>
            </a:r>
            <a:r>
              <a:rPr lang="uk-UA" sz="1800" b="1" dirty="0">
                <a:highlight>
                  <a:srgbClr val="00FFFF"/>
                </a:highlight>
              </a:rPr>
              <a:t>Кожен запис в цій таблиці — це вказівник на функцію, який вказує на “</a:t>
            </a:r>
            <a:r>
              <a:rPr lang="uk-UA" sz="1800" b="1" dirty="0" err="1">
                <a:highlight>
                  <a:srgbClr val="00FFFF"/>
                </a:highlight>
              </a:rPr>
              <a:t>найдочірніший</a:t>
            </a:r>
            <a:r>
              <a:rPr lang="uk-UA" sz="1800" b="1" dirty="0">
                <a:highlight>
                  <a:srgbClr val="00FFFF"/>
                </a:highlight>
              </a:rPr>
              <a:t>” метод, доступний об’єкту цього класу</a:t>
            </a:r>
            <a:r>
              <a:rPr lang="uk-UA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36875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Віртуальні таблиці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По-друге</a:t>
            </a:r>
            <a:r>
              <a:rPr lang="uk-UA" sz="1800" dirty="0"/>
              <a:t>, компілятор також додає </a:t>
            </a:r>
            <a:r>
              <a:rPr lang="uk-UA" sz="1800" b="1" dirty="0">
                <a:highlight>
                  <a:srgbClr val="00FFFF"/>
                </a:highlight>
              </a:rPr>
              <a:t>прихований вказівник на батьківський клас</a:t>
            </a:r>
            <a:r>
              <a:rPr lang="uk-UA" sz="1800" dirty="0"/>
              <a:t>, який ми називатимемо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*__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vptr</a:t>
            </a:r>
            <a:r>
              <a:rPr lang="en-US" sz="1800" dirty="0"/>
              <a:t>. </a:t>
            </a:r>
            <a:r>
              <a:rPr lang="uk-UA" sz="1800" dirty="0"/>
              <a:t>Цей вказівник автоматично створюється </a:t>
            </a:r>
            <a:r>
              <a:rPr lang="uk-UA" sz="1800" b="1" dirty="0">
                <a:highlight>
                  <a:srgbClr val="FFFF00"/>
                </a:highlight>
              </a:rPr>
              <a:t>при створенні об’єкта класу</a:t>
            </a:r>
            <a:r>
              <a:rPr lang="uk-UA" sz="1800" dirty="0"/>
              <a:t> і </a:t>
            </a:r>
            <a:r>
              <a:rPr lang="uk-UA" sz="1800" b="1" dirty="0">
                <a:highlight>
                  <a:srgbClr val="00FFFF"/>
                </a:highlight>
              </a:rPr>
              <a:t>вказує на віртуальну таблицю цього класу</a:t>
            </a:r>
            <a:r>
              <a:rPr lang="uk-UA" sz="1800" dirty="0"/>
              <a:t>. На відміну від прихованого вказівника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sz="1800" dirty="0"/>
              <a:t>, </a:t>
            </a:r>
            <a:r>
              <a:rPr lang="uk-UA" sz="1800" dirty="0"/>
              <a:t>який фактично є параметром функції, який компілятор використовує для “вказівки на самого себе”,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*__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vptr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uk-UA" sz="1800" dirty="0"/>
              <a:t>є реальним вказівником. </a:t>
            </a:r>
            <a:r>
              <a:rPr lang="uk-UA" sz="1800" b="1" dirty="0">
                <a:highlight>
                  <a:srgbClr val="00FF00"/>
                </a:highlight>
              </a:rPr>
              <a:t>Отже, розмір кожного об’єкта збільшується на розмір цього вказівника</a:t>
            </a:r>
            <a:r>
              <a:rPr lang="uk-UA" sz="1800" dirty="0"/>
              <a:t>.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*__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vptr</a:t>
            </a:r>
            <a:r>
              <a:rPr lang="en-US" sz="1800" dirty="0"/>
              <a:t> </a:t>
            </a:r>
            <a:r>
              <a:rPr lang="uk-UA" sz="1800" dirty="0"/>
              <a:t>також успадковується дочірніми класами.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Зараз </a:t>
            </a:r>
            <a:r>
              <a:rPr lang="ru-RU" sz="1800" dirty="0" err="1"/>
              <a:t>ви</a:t>
            </a:r>
            <a:r>
              <a:rPr lang="ru-RU" sz="1800" dirty="0"/>
              <a:t>, </a:t>
            </a:r>
            <a:r>
              <a:rPr lang="ru-RU" sz="1800" dirty="0" err="1"/>
              <a:t>швидше</a:t>
            </a:r>
            <a:r>
              <a:rPr lang="ru-RU" sz="1800" dirty="0"/>
              <a:t> за все, </a:t>
            </a:r>
            <a:r>
              <a:rPr lang="ru-RU" sz="1800" dirty="0" err="1"/>
              <a:t>трохи</a:t>
            </a:r>
            <a:r>
              <a:rPr lang="ru-RU" sz="1800" dirty="0"/>
              <a:t> </a:t>
            </a:r>
            <a:r>
              <a:rPr lang="ru-RU" sz="1800" dirty="0" err="1"/>
              <a:t>здивовані</a:t>
            </a:r>
            <a:r>
              <a:rPr lang="ru-RU" sz="1800" dirty="0"/>
              <a:t> і, </a:t>
            </a:r>
            <a:r>
              <a:rPr lang="ru-RU" sz="1800" dirty="0" err="1"/>
              <a:t>можливо</a:t>
            </a:r>
            <a:r>
              <a:rPr lang="ru-RU" sz="1800" dirty="0"/>
              <a:t>, </a:t>
            </a:r>
            <a:r>
              <a:rPr lang="ru-RU" sz="1800" dirty="0" err="1"/>
              <a:t>задаєтесь</a:t>
            </a:r>
            <a:r>
              <a:rPr lang="ru-RU" sz="1800" dirty="0"/>
              <a:t> </a:t>
            </a:r>
            <a:r>
              <a:rPr lang="ru-RU" sz="1800" dirty="0" err="1"/>
              <a:t>питанням</a:t>
            </a:r>
            <a:r>
              <a:rPr lang="ru-RU" sz="1800" dirty="0"/>
              <a:t>: “Як </a:t>
            </a:r>
            <a:r>
              <a:rPr lang="ru-RU" sz="1800" dirty="0" err="1"/>
              <a:t>це</a:t>
            </a:r>
            <a:r>
              <a:rPr lang="ru-RU" sz="1800" dirty="0"/>
              <a:t> все разом </a:t>
            </a:r>
            <a:r>
              <a:rPr lang="ru-RU" sz="1800" dirty="0" err="1"/>
              <a:t>працює</a:t>
            </a:r>
            <a:r>
              <a:rPr lang="ru-RU" sz="1800" dirty="0"/>
              <a:t>?”. Тому давайте </a:t>
            </a:r>
            <a:r>
              <a:rPr lang="ru-RU" sz="1800" dirty="0" err="1"/>
              <a:t>розглянемо</a:t>
            </a:r>
            <a:r>
              <a:rPr lang="ru-RU" sz="1800" dirty="0"/>
              <a:t> </a:t>
            </a:r>
            <a:r>
              <a:rPr lang="ru-RU" sz="1800" dirty="0" err="1"/>
              <a:t>наступний</a:t>
            </a:r>
            <a:r>
              <a:rPr lang="ru-RU" sz="1800" dirty="0"/>
              <a:t> </a:t>
            </a:r>
            <a:r>
              <a:rPr lang="ru-RU" sz="1800" dirty="0" err="1"/>
              <a:t>простий</a:t>
            </a:r>
            <a:r>
              <a:rPr lang="ru-RU" sz="1800" dirty="0"/>
              <a:t> приклад: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0890566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8287473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Тут у нас є </a:t>
            </a:r>
            <a:r>
              <a:rPr lang="ru-RU" sz="1800" b="1" dirty="0">
                <a:highlight>
                  <a:srgbClr val="00FF00"/>
                </a:highlight>
              </a:rPr>
              <a:t>3 </a:t>
            </a:r>
            <a:r>
              <a:rPr lang="ru-RU" sz="1800" b="1" dirty="0" err="1">
                <a:highlight>
                  <a:srgbClr val="00FF00"/>
                </a:highlight>
              </a:rPr>
              <a:t>класи</a:t>
            </a:r>
            <a:r>
              <a:rPr lang="ru-RU" sz="1800" dirty="0"/>
              <a:t>, </a:t>
            </a:r>
            <a:r>
              <a:rPr lang="ru-RU" sz="1800" dirty="0" err="1"/>
              <a:t>відповідно</a:t>
            </a:r>
            <a:r>
              <a:rPr lang="ru-RU" sz="1800" dirty="0"/>
              <a:t>, </a:t>
            </a:r>
            <a:r>
              <a:rPr lang="ru-RU" sz="1800" dirty="0" err="1"/>
              <a:t>компілятор</a:t>
            </a:r>
            <a:r>
              <a:rPr lang="ru-RU" sz="1800" dirty="0"/>
              <a:t> створить </a:t>
            </a:r>
            <a:r>
              <a:rPr lang="ru-RU" sz="1800" b="1" dirty="0">
                <a:highlight>
                  <a:srgbClr val="00FF00"/>
                </a:highlight>
              </a:rPr>
              <a:t>3 </a:t>
            </a:r>
            <a:r>
              <a:rPr lang="ru-RU" sz="1800" b="1" dirty="0" err="1">
                <a:highlight>
                  <a:srgbClr val="00FF00"/>
                </a:highlight>
              </a:rPr>
              <a:t>віртуальні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таблиці</a:t>
            </a:r>
            <a:r>
              <a:rPr lang="ru-RU" sz="1800" dirty="0"/>
              <a:t>: одна для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ru-RU" sz="1800" dirty="0"/>
              <a:t>, одна для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C1</a:t>
            </a:r>
            <a:r>
              <a:rPr lang="ru-RU" sz="1800" dirty="0"/>
              <a:t> і одна для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C2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Компілятор</a:t>
            </a:r>
            <a:r>
              <a:rPr lang="ru-RU" sz="1800" dirty="0"/>
              <a:t> </a:t>
            </a:r>
            <a:r>
              <a:rPr lang="ru-RU" sz="1800" dirty="0" err="1"/>
              <a:t>також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додасть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прихований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вказівник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>
                <a:highlight>
                  <a:srgbClr val="00FF00"/>
                </a:highlight>
              </a:rPr>
              <a:t>на </a:t>
            </a:r>
            <a:r>
              <a:rPr lang="ru-RU" sz="1800" b="1" dirty="0" err="1">
                <a:highlight>
                  <a:srgbClr val="00FF00"/>
                </a:highlight>
              </a:rPr>
              <a:t>головний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батьківський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клас</a:t>
            </a:r>
            <a:r>
              <a:rPr lang="ru-RU" sz="1800" b="1" dirty="0">
                <a:highlight>
                  <a:srgbClr val="FFFF00"/>
                </a:highlight>
              </a:rPr>
              <a:t> з </a:t>
            </a:r>
            <a:r>
              <a:rPr lang="ru-RU" sz="1800" b="1" dirty="0" err="1">
                <a:highlight>
                  <a:srgbClr val="FFFF00"/>
                </a:highlight>
              </a:rPr>
              <a:t>віртуальними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функціями</a:t>
            </a:r>
            <a:r>
              <a:rPr lang="ru-RU" sz="1800" dirty="0"/>
              <a:t>. </a:t>
            </a:r>
            <a:r>
              <a:rPr lang="ru-RU" sz="1800" dirty="0" err="1"/>
              <a:t>Хоча</a:t>
            </a:r>
            <a:r>
              <a:rPr lang="ru-RU" sz="1800" dirty="0"/>
              <a:t> </a:t>
            </a:r>
            <a:r>
              <a:rPr lang="ru-RU" sz="1800" dirty="0" err="1"/>
              <a:t>компілятор</a:t>
            </a:r>
            <a:r>
              <a:rPr lang="ru-RU" sz="1800" dirty="0"/>
              <a:t> робить </a:t>
            </a:r>
            <a:r>
              <a:rPr lang="ru-RU" sz="1800" dirty="0" err="1"/>
              <a:t>це</a:t>
            </a:r>
            <a:r>
              <a:rPr lang="ru-RU" sz="1800" dirty="0"/>
              <a:t> автоматично, ми </a:t>
            </a:r>
            <a:r>
              <a:rPr lang="ru-RU" sz="1800" dirty="0" err="1"/>
              <a:t>покажемо</a:t>
            </a:r>
            <a:r>
              <a:rPr lang="ru-RU" sz="1800" dirty="0"/>
              <a:t>, де </a:t>
            </a:r>
            <a:r>
              <a:rPr lang="ru-RU" sz="1800" dirty="0" err="1"/>
              <a:t>цей</a:t>
            </a:r>
            <a:r>
              <a:rPr lang="ru-RU" sz="1800" dirty="0"/>
              <a:t> </a:t>
            </a:r>
            <a:r>
              <a:rPr lang="ru-RU" sz="1800" dirty="0" err="1"/>
              <a:t>вказівник</a:t>
            </a:r>
            <a:r>
              <a:rPr lang="ru-RU" sz="1800" dirty="0"/>
              <a:t> </a:t>
            </a:r>
            <a:r>
              <a:rPr lang="ru-RU" sz="1800" dirty="0" err="1"/>
              <a:t>додається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778CAB-5575-429C-B8E8-06AF517D0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473" y="859552"/>
            <a:ext cx="3904526" cy="51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13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7947605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При створенні об’єктів класів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C1</a:t>
            </a:r>
            <a:r>
              <a:rPr lang="en-US" sz="1800" dirty="0"/>
              <a:t> </a:t>
            </a:r>
            <a:r>
              <a:rPr lang="uk-UA" sz="1800" dirty="0"/>
              <a:t>або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C2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*__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vptr</a:t>
            </a:r>
            <a:r>
              <a:rPr lang="en-US" sz="1800" dirty="0"/>
              <a:t> </a:t>
            </a:r>
            <a:r>
              <a:rPr lang="uk-UA" sz="1800" dirty="0"/>
              <a:t>вказуватиме на віртуальну таблицю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C1</a:t>
            </a:r>
            <a:r>
              <a:rPr lang="en-US" sz="1800" dirty="0"/>
              <a:t> </a:t>
            </a:r>
            <a:r>
              <a:rPr lang="uk-UA" sz="1800" dirty="0"/>
              <a:t>або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C2</a:t>
            </a:r>
            <a:r>
              <a:rPr lang="en-US" sz="1800" dirty="0"/>
              <a:t> (</a:t>
            </a:r>
            <a:r>
              <a:rPr lang="uk-UA" sz="1800" dirty="0"/>
              <a:t>відповідно).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8A9457-A915-4478-B058-D6CAD11C0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605" y="694481"/>
            <a:ext cx="4244395" cy="546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22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 dirty="0" err="1"/>
              <a:t>Вказівники</a:t>
            </a:r>
            <a:r>
              <a:rPr lang="ru-RU" b="1" dirty="0"/>
              <a:t>, </a:t>
            </a:r>
            <a:r>
              <a:rPr lang="ru-RU" b="1" dirty="0" err="1"/>
              <a:t>посилання</a:t>
            </a:r>
            <a:r>
              <a:rPr lang="ru-RU" b="1" dirty="0"/>
              <a:t> і </a:t>
            </a:r>
            <a:r>
              <a:rPr lang="ru-RU" b="1" dirty="0" err="1"/>
              <a:t>дочірні</a:t>
            </a:r>
            <a:r>
              <a:rPr lang="ru-RU" b="1" dirty="0"/>
              <a:t> </a:t>
            </a:r>
            <a:r>
              <a:rPr lang="ru-RU" b="1" dirty="0" err="1"/>
              <a:t>класи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B4601D-60E7-409B-8537-4F97CD6C5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938" y="0"/>
            <a:ext cx="5381625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779FAA-6DE3-46E4-8E80-9797B4C56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887" y="5429051"/>
            <a:ext cx="5106113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034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/>
          </a:bodyPr>
          <a:lstStyle/>
          <a:p>
            <a:pPr marL="720000"/>
            <a:r>
              <a:rPr lang="uk-UA" b="1" dirty="0"/>
              <a:t>Як заповнюються віртуальні таблиці?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прикладі, наведеному вище, у нас </a:t>
            </a:r>
            <a:r>
              <a:rPr lang="uk-UA" sz="1800" b="1" dirty="0">
                <a:highlight>
                  <a:srgbClr val="FFFF00"/>
                </a:highlight>
              </a:rPr>
              <a:t>є тільки дві віртуальні функції</a:t>
            </a:r>
            <a:r>
              <a:rPr lang="uk-UA" sz="1800" dirty="0"/>
              <a:t>, тому </a:t>
            </a:r>
            <a:r>
              <a:rPr lang="uk-UA" sz="1800" b="1" dirty="0">
                <a:highlight>
                  <a:srgbClr val="00FF00"/>
                </a:highlight>
              </a:rPr>
              <a:t>кожна віртуальна таблиця матиме два записи</a:t>
            </a:r>
            <a:r>
              <a:rPr lang="uk-UA" sz="1800" dirty="0"/>
              <a:t> (один для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function1()</a:t>
            </a:r>
            <a:r>
              <a:rPr lang="en-US" sz="1800" dirty="0"/>
              <a:t> </a:t>
            </a:r>
            <a:r>
              <a:rPr lang="uk-UA" sz="1800" dirty="0"/>
              <a:t>і один для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function2()</a:t>
            </a:r>
            <a:r>
              <a:rPr lang="en-US" sz="1800" dirty="0"/>
              <a:t>). </a:t>
            </a:r>
            <a:r>
              <a:rPr lang="uk-UA" sz="1800" dirty="0"/>
              <a:t>Пам’ятайте, що при заповненні віртуальних таблиць вибираються “</a:t>
            </a:r>
            <a:r>
              <a:rPr lang="uk-UA" sz="1800" dirty="0" err="1"/>
              <a:t>найдочірніші</a:t>
            </a:r>
            <a:r>
              <a:rPr lang="uk-UA" sz="1800" dirty="0"/>
              <a:t>” методи, доступ до яких мають об’єкти.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FFFF00"/>
                </a:highlight>
              </a:rPr>
              <a:t>Віртуальна таблиця для об’єктів класу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Parent</a:t>
            </a:r>
            <a:r>
              <a:rPr lang="en-US" sz="1800" b="1" dirty="0">
                <a:highlight>
                  <a:srgbClr val="FFFF00"/>
                </a:highlight>
              </a:rPr>
              <a:t> </a:t>
            </a:r>
            <a:r>
              <a:rPr lang="uk-UA" sz="1800" b="1" dirty="0">
                <a:highlight>
                  <a:srgbClr val="FFFF00"/>
                </a:highlight>
              </a:rPr>
              <a:t>проста</a:t>
            </a:r>
            <a:r>
              <a:rPr lang="uk-UA" sz="1800" dirty="0"/>
              <a:t>. Об’єкт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</a:t>
            </a:r>
            <a:r>
              <a:rPr lang="uk-UA" sz="1800" dirty="0"/>
              <a:t>має доступ тільки до </a:t>
            </a:r>
            <a:r>
              <a:rPr lang="uk-UA" sz="1800" dirty="0" err="1"/>
              <a:t>мемберів</a:t>
            </a:r>
            <a:r>
              <a:rPr lang="uk-UA" sz="1800" dirty="0"/>
              <a:t>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, </a:t>
            </a:r>
            <a:r>
              <a:rPr lang="uk-UA" sz="1800" dirty="0"/>
              <a:t>він не має доступу до </a:t>
            </a:r>
            <a:r>
              <a:rPr lang="uk-UA" sz="1800" dirty="0" err="1"/>
              <a:t>мемберів</a:t>
            </a:r>
            <a:r>
              <a:rPr lang="uk-UA" sz="1800" dirty="0"/>
              <a:t> класів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C1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C2</a:t>
            </a:r>
            <a:r>
              <a:rPr lang="en-US" sz="1800" dirty="0"/>
              <a:t>. </a:t>
            </a:r>
            <a:r>
              <a:rPr lang="uk-UA" sz="1800" dirty="0"/>
              <a:t>Отже, запис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function1</a:t>
            </a:r>
            <a:r>
              <a:rPr lang="en-US" sz="1800" dirty="0"/>
              <a:t> </a:t>
            </a:r>
            <a:r>
              <a:rPr lang="uk-UA" sz="1800" dirty="0"/>
              <a:t>вказуватиме на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Parent::function1()</a:t>
            </a:r>
            <a:r>
              <a:rPr lang="en-US" sz="1800" dirty="0"/>
              <a:t>, </a:t>
            </a:r>
            <a:r>
              <a:rPr lang="uk-UA" sz="1800" dirty="0"/>
              <a:t>а запис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function2</a:t>
            </a:r>
            <a:r>
              <a:rPr lang="en-US" sz="1800" dirty="0"/>
              <a:t> </a:t>
            </a:r>
            <a:r>
              <a:rPr lang="uk-UA" sz="1800" dirty="0"/>
              <a:t>вказуватиме на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Parent::function2()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FF00FF"/>
                </a:highlight>
              </a:rPr>
              <a:t>Віртуальна таблиця для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C1</a:t>
            </a:r>
            <a:r>
              <a:rPr lang="en-US" sz="1800" b="1" dirty="0">
                <a:highlight>
                  <a:srgbClr val="FF00FF"/>
                </a:highlight>
              </a:rPr>
              <a:t> </a:t>
            </a:r>
            <a:r>
              <a:rPr lang="uk-UA" sz="1800" b="1" dirty="0">
                <a:highlight>
                  <a:srgbClr val="FF00FF"/>
                </a:highlight>
              </a:rPr>
              <a:t>вже трохи складніша</a:t>
            </a:r>
            <a:r>
              <a:rPr lang="uk-UA" sz="1800" dirty="0"/>
              <a:t>. Об’єкт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C1</a:t>
            </a:r>
            <a:r>
              <a:rPr lang="en-US" sz="1800" dirty="0"/>
              <a:t> </a:t>
            </a:r>
            <a:r>
              <a:rPr lang="uk-UA" sz="1800" dirty="0"/>
              <a:t>має доступ як до </a:t>
            </a:r>
            <a:r>
              <a:rPr lang="uk-UA" sz="1800" dirty="0" err="1"/>
              <a:t>мемберів</a:t>
            </a:r>
            <a:r>
              <a:rPr lang="uk-UA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C1</a:t>
            </a:r>
            <a:r>
              <a:rPr lang="en-US" sz="1800" dirty="0"/>
              <a:t>, </a:t>
            </a:r>
            <a:r>
              <a:rPr lang="uk-UA" sz="1800" dirty="0"/>
              <a:t>так і до членів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. </a:t>
            </a:r>
            <a:r>
              <a:rPr lang="uk-UA" sz="1800" dirty="0"/>
              <a:t>Однак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C1</a:t>
            </a:r>
            <a:r>
              <a:rPr lang="en-US" sz="1800" dirty="0"/>
              <a:t> </a:t>
            </a:r>
            <a:r>
              <a:rPr lang="uk-UA" sz="1800" dirty="0"/>
              <a:t>має </a:t>
            </a:r>
            <a:r>
              <a:rPr lang="uk-UA" sz="1800" dirty="0" err="1"/>
              <a:t>перевизначення</a:t>
            </a:r>
            <a:r>
              <a:rPr lang="uk-UA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function1()</a:t>
            </a:r>
            <a:r>
              <a:rPr lang="en-US" sz="1800" dirty="0"/>
              <a:t>, </a:t>
            </a:r>
            <a:r>
              <a:rPr lang="uk-UA" sz="1800" b="1" dirty="0">
                <a:highlight>
                  <a:srgbClr val="00FF00"/>
                </a:highlight>
              </a:rPr>
              <a:t>що робить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C1::function1()</a:t>
            </a:r>
            <a:r>
              <a:rPr lang="en-US" sz="1800" b="1" dirty="0">
                <a:highlight>
                  <a:srgbClr val="00FF00"/>
                </a:highlight>
              </a:rPr>
              <a:t> </a:t>
            </a:r>
            <a:r>
              <a:rPr lang="uk-UA" sz="1800" b="1" dirty="0">
                <a:highlight>
                  <a:srgbClr val="00FF00"/>
                </a:highlight>
              </a:rPr>
              <a:t>більш дочірнім методом</a:t>
            </a:r>
            <a:r>
              <a:rPr lang="uk-UA" sz="1800" dirty="0"/>
              <a:t>, ніж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Parent::function1()</a:t>
            </a:r>
            <a:r>
              <a:rPr lang="en-US" sz="1800" dirty="0"/>
              <a:t>. </a:t>
            </a:r>
            <a:r>
              <a:rPr lang="uk-UA" sz="1800" dirty="0"/>
              <a:t>Отже, запис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function1</a:t>
            </a:r>
            <a:r>
              <a:rPr lang="en-US" sz="1800" dirty="0"/>
              <a:t> </a:t>
            </a:r>
            <a:r>
              <a:rPr lang="uk-UA" sz="1800" dirty="0"/>
              <a:t>вказуватиме на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C1::function1()</a:t>
            </a:r>
            <a:r>
              <a:rPr lang="en-US" sz="1800" dirty="0"/>
              <a:t>.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C1</a:t>
            </a:r>
            <a:r>
              <a:rPr lang="en-US" sz="1800" dirty="0"/>
              <a:t> </a:t>
            </a:r>
            <a:r>
              <a:rPr lang="uk-UA" sz="1800" dirty="0"/>
              <a:t>не перекриває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function2()</a:t>
            </a:r>
            <a:r>
              <a:rPr lang="en-US" sz="1800" dirty="0"/>
              <a:t>, </a:t>
            </a:r>
            <a:r>
              <a:rPr lang="uk-UA" sz="1800" dirty="0"/>
              <a:t>тому запис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function2</a:t>
            </a:r>
            <a:r>
              <a:rPr lang="en-US" sz="1800" dirty="0"/>
              <a:t> </a:t>
            </a:r>
            <a:r>
              <a:rPr lang="uk-UA" sz="1800" dirty="0"/>
              <a:t>залишається вказувати на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Parent::function2()</a:t>
            </a:r>
            <a:r>
              <a:rPr lang="en-US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2875119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Як заповнюються віртуальні таблиці?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віртуальній таблиці для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C2</a:t>
            </a:r>
            <a:r>
              <a:rPr lang="en-US" sz="1800" dirty="0"/>
              <a:t> </a:t>
            </a:r>
            <a:r>
              <a:rPr lang="uk-UA" sz="1800" dirty="0"/>
              <a:t>запис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function1</a:t>
            </a:r>
            <a:r>
              <a:rPr lang="en-US" sz="1800" dirty="0"/>
              <a:t> </a:t>
            </a:r>
            <a:r>
              <a:rPr lang="uk-UA" sz="1800" dirty="0"/>
              <a:t>вказуватиме на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Parent::function1()</a:t>
            </a:r>
            <a:r>
              <a:rPr lang="en-US" sz="1800" dirty="0"/>
              <a:t>, </a:t>
            </a:r>
            <a:r>
              <a:rPr lang="uk-UA" sz="1800" dirty="0"/>
              <a:t>а запис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function2</a:t>
            </a:r>
            <a:r>
              <a:rPr lang="en-US" sz="1800" dirty="0"/>
              <a:t> </a:t>
            </a:r>
            <a:r>
              <a:rPr lang="uk-UA" sz="1800" dirty="0"/>
              <a:t>вказуватиме на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C2::function2()</a:t>
            </a:r>
            <a:r>
              <a:rPr lang="en-US" sz="1800" dirty="0"/>
              <a:t>.</a:t>
            </a:r>
            <a:endParaRPr lang="uk-UA" sz="1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50EC71-07BA-466E-9DC3-21A6D3620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107" y="1742594"/>
            <a:ext cx="4589786" cy="51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688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Як заповнюються віртуальні таблиці?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Хоча</a:t>
            </a:r>
            <a:r>
              <a:rPr lang="ru-RU" sz="1800" dirty="0"/>
              <a:t> тут уже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здивуватися</a:t>
            </a:r>
            <a:r>
              <a:rPr lang="ru-RU" sz="1800" dirty="0"/>
              <a:t> </a:t>
            </a:r>
            <a:r>
              <a:rPr lang="ru-RU" sz="1800" dirty="0" err="1"/>
              <a:t>вдруге</a:t>
            </a:r>
            <a:r>
              <a:rPr lang="ru-RU" sz="1800" dirty="0"/>
              <a:t>, все, </a:t>
            </a:r>
            <a:r>
              <a:rPr lang="ru-RU" sz="1800" dirty="0" err="1"/>
              <a:t>насправді</a:t>
            </a:r>
            <a:r>
              <a:rPr lang="ru-RU" sz="1800" dirty="0"/>
              <a:t>, </a:t>
            </a:r>
            <a:r>
              <a:rPr lang="ru-RU" sz="1800" dirty="0" err="1"/>
              <a:t>дуже</a:t>
            </a:r>
            <a:r>
              <a:rPr lang="ru-RU" sz="1800" dirty="0"/>
              <a:t> просто: </a:t>
            </a:r>
            <a:r>
              <a:rPr lang="ru-RU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*__</a:t>
            </a:r>
            <a:r>
              <a:rPr lang="ru-RU" sz="1800" b="1" dirty="0" err="1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vptr</a:t>
            </a:r>
            <a:r>
              <a:rPr lang="ru-RU" sz="1800" b="1" dirty="0">
                <a:highlight>
                  <a:srgbClr val="00FF00"/>
                </a:highlight>
              </a:rPr>
              <a:t> кожного </a:t>
            </a:r>
            <a:r>
              <a:rPr lang="ru-RU" sz="1800" b="1" dirty="0" err="1">
                <a:highlight>
                  <a:srgbClr val="00FF00"/>
                </a:highlight>
              </a:rPr>
              <a:t>класу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вказує</a:t>
            </a:r>
            <a:r>
              <a:rPr lang="ru-RU" sz="1800" b="1" dirty="0">
                <a:highlight>
                  <a:srgbClr val="00FF00"/>
                </a:highlight>
              </a:rPr>
              <a:t> на </a:t>
            </a:r>
            <a:r>
              <a:rPr lang="ru-RU" sz="1800" b="1" dirty="0" err="1">
                <a:highlight>
                  <a:srgbClr val="00FF00"/>
                </a:highlight>
              </a:rPr>
              <a:t>віртуальну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таблицю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цього</a:t>
            </a:r>
            <a:r>
              <a:rPr lang="ru-RU" sz="1800" b="1" dirty="0">
                <a:highlight>
                  <a:srgbClr val="00FF00"/>
                </a:highlight>
              </a:rPr>
              <a:t> ж </a:t>
            </a:r>
            <a:r>
              <a:rPr lang="ru-RU" sz="1800" b="1" dirty="0" err="1">
                <a:highlight>
                  <a:srgbClr val="00FF00"/>
                </a:highlight>
              </a:rPr>
              <a:t>класу</a:t>
            </a:r>
            <a:r>
              <a:rPr lang="ru-RU" sz="1800" dirty="0"/>
              <a:t>. </a:t>
            </a:r>
            <a:r>
              <a:rPr lang="ru-RU" sz="1800" b="1" dirty="0">
                <a:highlight>
                  <a:srgbClr val="00FFFF"/>
                </a:highlight>
              </a:rPr>
              <a:t>Записи в </a:t>
            </a:r>
            <a:r>
              <a:rPr lang="ru-RU" sz="1800" b="1" dirty="0" err="1">
                <a:highlight>
                  <a:srgbClr val="00FFFF"/>
                </a:highlight>
              </a:rPr>
              <a:t>віртуальній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таблиці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вказують</a:t>
            </a:r>
            <a:r>
              <a:rPr lang="ru-RU" sz="1800" b="1" dirty="0">
                <a:highlight>
                  <a:srgbClr val="00FFFF"/>
                </a:highlight>
              </a:rPr>
              <a:t> на “</a:t>
            </a:r>
            <a:r>
              <a:rPr lang="ru-RU" sz="1800" b="1" dirty="0" err="1">
                <a:highlight>
                  <a:srgbClr val="00FFFF"/>
                </a:highlight>
              </a:rPr>
              <a:t>найдочірніші</a:t>
            </a:r>
            <a:r>
              <a:rPr lang="ru-RU" sz="1800" b="1" dirty="0">
                <a:highlight>
                  <a:srgbClr val="00FFFF"/>
                </a:highlight>
              </a:rPr>
              <a:t>” </a:t>
            </a:r>
            <a:r>
              <a:rPr lang="ru-RU" sz="1800" b="1" dirty="0" err="1">
                <a:highlight>
                  <a:srgbClr val="00FFFF"/>
                </a:highlight>
              </a:rPr>
              <a:t>методи</a:t>
            </a:r>
            <a:r>
              <a:rPr lang="ru-RU" sz="1800" b="1" dirty="0">
                <a:highlight>
                  <a:srgbClr val="00FFFF"/>
                </a:highlight>
              </a:rPr>
              <a:t> (</a:t>
            </a:r>
            <a:r>
              <a:rPr lang="ru-RU" sz="1800" b="1" dirty="0" err="1">
                <a:highlight>
                  <a:srgbClr val="00FFFF"/>
                </a:highlight>
              </a:rPr>
              <a:t>перевизначення</a:t>
            </a:r>
            <a:r>
              <a:rPr lang="ru-RU" sz="1800" b="1" dirty="0">
                <a:highlight>
                  <a:srgbClr val="00FFFF"/>
                </a:highlight>
              </a:rPr>
              <a:t>), доступ до </a:t>
            </a:r>
            <a:r>
              <a:rPr lang="ru-RU" sz="1800" b="1" dirty="0" err="1">
                <a:highlight>
                  <a:srgbClr val="00FFFF"/>
                </a:highlight>
              </a:rPr>
              <a:t>яких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мають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об’єкти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Розглянемо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станеться</a:t>
            </a:r>
            <a:r>
              <a:rPr lang="ru-RU" sz="1800" dirty="0"/>
              <a:t> при </a:t>
            </a:r>
            <a:r>
              <a:rPr lang="ru-RU" sz="1800" dirty="0" err="1"/>
              <a:t>створенні</a:t>
            </a:r>
            <a:r>
              <a:rPr lang="ru-RU" sz="1800" dirty="0"/>
              <a:t> </a:t>
            </a:r>
            <a:r>
              <a:rPr lang="ru-RU" sz="1800" dirty="0" err="1"/>
              <a:t>об’єкта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C1</a:t>
            </a:r>
            <a:r>
              <a:rPr lang="ru-RU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Оскільки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c1</a:t>
            </a:r>
            <a:r>
              <a:rPr lang="en-US" sz="1800" dirty="0"/>
              <a:t> </a:t>
            </a:r>
            <a:r>
              <a:rPr lang="uk-UA" sz="1800" dirty="0"/>
              <a:t>є об’єктом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C1</a:t>
            </a:r>
            <a:r>
              <a:rPr lang="en-US" sz="1800" dirty="0"/>
              <a:t>, </a:t>
            </a:r>
            <a:r>
              <a:rPr lang="uk-UA" sz="1800" dirty="0"/>
              <a:t>то він має свій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*__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vptr</a:t>
            </a:r>
            <a:r>
              <a:rPr lang="en-US" sz="1800" dirty="0"/>
              <a:t>, </a:t>
            </a:r>
            <a:r>
              <a:rPr lang="uk-UA" sz="1800" dirty="0"/>
              <a:t>який вказує на віртуальну таблицю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C1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Тепер створимо вказівник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</a:t>
            </a:r>
            <a:r>
              <a:rPr lang="uk-UA" sz="1800" dirty="0"/>
              <a:t>на об’єкт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c1</a:t>
            </a:r>
            <a:r>
              <a:rPr lang="en-US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79E281-36A1-4AA3-9DCC-550ACA73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693" y="2553481"/>
            <a:ext cx="4172614" cy="175103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93F5C3-6B2C-496C-9BBB-26479F4C9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589" y="5047463"/>
            <a:ext cx="3698052" cy="181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274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Як заповнюються віртуальні таблиці?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Оскільки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cPtr</a:t>
            </a:r>
            <a:r>
              <a:rPr lang="en-US" sz="1800" dirty="0"/>
              <a:t> </a:t>
            </a:r>
            <a:r>
              <a:rPr lang="uk-UA" sz="1800" dirty="0"/>
              <a:t>є вказівником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, </a:t>
            </a:r>
            <a:r>
              <a:rPr lang="uk-UA" sz="1800" dirty="0"/>
              <a:t>то він вказує лише на частину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</a:t>
            </a:r>
            <a:r>
              <a:rPr lang="uk-UA" sz="1800" dirty="0"/>
              <a:t>об’єкта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c1</a:t>
            </a:r>
            <a:r>
              <a:rPr lang="en-US" sz="1800" dirty="0"/>
              <a:t>. </a:t>
            </a:r>
            <a:r>
              <a:rPr lang="uk-UA" sz="1800" dirty="0"/>
              <a:t>Однак,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*__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vptr</a:t>
            </a:r>
            <a:r>
              <a:rPr lang="en-US" sz="1800" dirty="0"/>
              <a:t> </a:t>
            </a:r>
            <a:r>
              <a:rPr lang="uk-UA" sz="1800" dirty="0"/>
              <a:t>теж знаходиться в частині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, </a:t>
            </a:r>
            <a:r>
              <a:rPr lang="uk-UA" sz="1800" dirty="0"/>
              <a:t>тому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cPtr</a:t>
            </a:r>
            <a:r>
              <a:rPr lang="en-US" sz="1800" dirty="0"/>
              <a:t> </a:t>
            </a:r>
            <a:r>
              <a:rPr lang="uk-UA" sz="1800" dirty="0"/>
              <a:t>має доступ до цього вказівника. </a:t>
            </a:r>
            <a:r>
              <a:rPr lang="uk-UA" sz="1800" b="1" dirty="0">
                <a:highlight>
                  <a:srgbClr val="00FF00"/>
                </a:highlight>
              </a:rPr>
              <a:t>Нарешті, </a:t>
            </a:r>
            <a:r>
              <a:rPr lang="en-US" sz="1800" b="1" dirty="0">
                <a:highlight>
                  <a:srgbClr val="00FF00"/>
                </a:highlight>
              </a:rPr>
              <a:t>         </a:t>
            </a:r>
            <a:r>
              <a:rPr lang="en-US" sz="1800" b="1" dirty="0" err="1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cPtr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-&gt;__</a:t>
            </a:r>
            <a:r>
              <a:rPr lang="en-US" sz="1800" b="1" dirty="0" err="1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vptr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</a:rPr>
              <a:t> </a:t>
            </a:r>
            <a:r>
              <a:rPr lang="uk-UA" sz="1800" b="1" dirty="0">
                <a:highlight>
                  <a:srgbClr val="00FF00"/>
                </a:highlight>
              </a:rPr>
              <a:t>вказуватиме на віртуальну таблицю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C1</a:t>
            </a:r>
            <a:r>
              <a:rPr lang="en-US" sz="1800" b="1" dirty="0">
                <a:highlight>
                  <a:srgbClr val="00FF00"/>
                </a:highlight>
              </a:rPr>
              <a:t>, </a:t>
            </a:r>
            <a:r>
              <a:rPr lang="uk-UA" sz="1800" b="1" dirty="0">
                <a:highlight>
                  <a:srgbClr val="00FF00"/>
                </a:highlight>
              </a:rPr>
              <a:t>оскільки </a:t>
            </a:r>
            <a:r>
              <a:rPr lang="en-US" sz="1800" b="1" dirty="0" err="1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cPtr</a:t>
            </a:r>
            <a:r>
              <a:rPr lang="en-US" sz="1800" b="1" dirty="0">
                <a:highlight>
                  <a:srgbClr val="00FF00"/>
                </a:highlight>
              </a:rPr>
              <a:t> </a:t>
            </a:r>
            <a:r>
              <a:rPr lang="uk-UA" sz="1800" b="1" dirty="0">
                <a:highlight>
                  <a:srgbClr val="00FF00"/>
                </a:highlight>
              </a:rPr>
              <a:t>вказує на об’єкт класу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C1</a:t>
            </a:r>
            <a:r>
              <a:rPr lang="en-US" sz="1800" b="1" dirty="0">
                <a:highlight>
                  <a:srgbClr val="00FF00"/>
                </a:highlight>
              </a:rPr>
              <a:t>! </a:t>
            </a:r>
            <a:r>
              <a:rPr lang="uk-UA" sz="1800" dirty="0"/>
              <a:t>Навіть якщо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cPtr</a:t>
            </a:r>
            <a:r>
              <a:rPr lang="en-US" sz="1800" dirty="0"/>
              <a:t> </a:t>
            </a:r>
            <a:r>
              <a:rPr lang="uk-UA" sz="1800" dirty="0"/>
              <a:t>є вказівником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, </a:t>
            </a:r>
            <a:r>
              <a:rPr lang="uk-UA" sz="1800" dirty="0"/>
              <a:t>він все одно має доступ до віртуальної таблиці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C1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Тому, що відбудеться, якщо ми спробуємо викликати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cPtr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-&gt;function1()</a:t>
            </a:r>
            <a:r>
              <a:rPr lang="en-US" sz="1800" dirty="0"/>
              <a:t>?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191BCF-BA0A-4096-9814-A1BD67694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87" y="2944857"/>
            <a:ext cx="3709626" cy="207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112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Як заповнюються віртуальні таблиці?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По-перше</a:t>
            </a:r>
            <a:r>
              <a:rPr lang="uk-UA" sz="1800" dirty="0"/>
              <a:t>, компілятор розпізнає, що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function1()</a:t>
            </a:r>
            <a:r>
              <a:rPr lang="en-US" sz="1800" dirty="0"/>
              <a:t> </a:t>
            </a:r>
            <a:r>
              <a:rPr lang="uk-UA" sz="1800" b="1" dirty="0">
                <a:highlight>
                  <a:srgbClr val="00FFFF"/>
                </a:highlight>
              </a:rPr>
              <a:t>є віртуальною функцією</a:t>
            </a:r>
            <a:r>
              <a:rPr lang="uk-UA" sz="1800" dirty="0"/>
              <a:t>. </a:t>
            </a:r>
            <a:r>
              <a:rPr lang="uk-UA" sz="1800" b="1" dirty="0">
                <a:highlight>
                  <a:srgbClr val="FFFF00"/>
                </a:highlight>
              </a:rPr>
              <a:t>По-друге</a:t>
            </a:r>
            <a:r>
              <a:rPr lang="uk-UA" sz="1800" dirty="0"/>
              <a:t>, він використовуватиме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cPtr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-&gt;__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vptr</a:t>
            </a:r>
            <a:r>
              <a:rPr lang="en-US" sz="1800" dirty="0"/>
              <a:t> </a:t>
            </a:r>
            <a:r>
              <a:rPr lang="uk-UA" sz="1800" dirty="0"/>
              <a:t>для переходу до віртуальної таблиці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C1</a:t>
            </a:r>
            <a:r>
              <a:rPr lang="en-US" sz="1800" dirty="0"/>
              <a:t>. </a:t>
            </a:r>
            <a:r>
              <a:rPr lang="uk-UA" sz="1800" dirty="0"/>
              <a:t>По-третє, він шукатиме, яку версію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function1()</a:t>
            </a:r>
            <a:r>
              <a:rPr lang="en-US" sz="1800" dirty="0"/>
              <a:t> </a:t>
            </a:r>
            <a:r>
              <a:rPr lang="uk-UA" sz="1800" dirty="0"/>
              <a:t>викликати у віртуальній таблиці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C1</a:t>
            </a:r>
            <a:r>
              <a:rPr lang="en-US" sz="1800" dirty="0"/>
              <a:t>. </a:t>
            </a:r>
            <a:r>
              <a:rPr lang="uk-UA" sz="1800" dirty="0"/>
              <a:t>Він знайде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C1::function1()</a:t>
            </a:r>
            <a:r>
              <a:rPr lang="en-US" sz="1800" dirty="0"/>
              <a:t>. </a:t>
            </a:r>
            <a:r>
              <a:rPr lang="uk-UA" sz="1800" dirty="0"/>
              <a:t>Отже,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cPtr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-&gt;function1() </a:t>
            </a:r>
            <a:r>
              <a:rPr lang="uk-UA" sz="1800" dirty="0"/>
              <a:t>викликатиме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C1::function1()</a:t>
            </a:r>
            <a:r>
              <a:rPr lang="en-US" sz="1800" dirty="0"/>
              <a:t>!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Тепер ви можете запитати: «А якби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cPtr</a:t>
            </a:r>
            <a:r>
              <a:rPr lang="en-US" sz="1800" dirty="0"/>
              <a:t> </a:t>
            </a:r>
            <a:r>
              <a:rPr lang="uk-UA" sz="1800" dirty="0"/>
              <a:t>вказував на об’єкт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</a:t>
            </a:r>
            <a:r>
              <a:rPr lang="uk-UA" sz="1800" dirty="0"/>
              <a:t>замість об’єкта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C1</a:t>
            </a:r>
            <a:r>
              <a:rPr lang="en-US" sz="1800" dirty="0"/>
              <a:t>? </a:t>
            </a:r>
            <a:r>
              <a:rPr lang="uk-UA" sz="1800" dirty="0"/>
              <a:t>Викликав би він як і раніше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C1::function1()</a:t>
            </a:r>
            <a:r>
              <a:rPr lang="en-US" sz="1800" dirty="0"/>
              <a:t>?». </a:t>
            </a:r>
            <a:r>
              <a:rPr lang="uk-UA" sz="1800" dirty="0"/>
              <a:t>Відповідь: “Ні, не викликав би!”.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6374E4-31FC-455F-9640-4B9826477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366" y="3824659"/>
            <a:ext cx="4971267" cy="278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35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Як заповнюються віртуальні таблиці?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 цьому випадку, при створенні об’єкта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*__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vptr</a:t>
            </a:r>
            <a:r>
              <a:rPr lang="en-US" sz="1800" dirty="0"/>
              <a:t> </a:t>
            </a:r>
            <a:r>
              <a:rPr lang="uk-UA" sz="1800" dirty="0"/>
              <a:t>вказує на віртуальну таблицю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</a:t>
            </a:r>
            <a:r>
              <a:rPr lang="uk-UA" sz="1800" dirty="0"/>
              <a:t>замість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C1</a:t>
            </a:r>
            <a:r>
              <a:rPr lang="en-US" sz="1800" dirty="0"/>
              <a:t>. </a:t>
            </a:r>
            <a:r>
              <a:rPr lang="uk-UA" sz="1800" dirty="0"/>
              <a:t>Отже,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pPtr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-&gt;__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vptr</a:t>
            </a:r>
            <a:r>
              <a:rPr lang="en-US" sz="1800" dirty="0"/>
              <a:t> </a:t>
            </a:r>
            <a:r>
              <a:rPr lang="uk-UA" sz="1800" dirty="0"/>
              <a:t>також вказуватиме на віртуальну таблицю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. </a:t>
            </a:r>
            <a:r>
              <a:rPr lang="uk-UA" sz="1800" dirty="0"/>
              <a:t>Запис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function1() </a:t>
            </a:r>
            <a:r>
              <a:rPr lang="uk-UA" sz="1800" dirty="0"/>
              <a:t>у віртуальній таблиці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 </a:t>
            </a:r>
            <a:r>
              <a:rPr lang="uk-UA" sz="1800" dirty="0"/>
              <a:t>вказуватиме на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Parent::function1()</a:t>
            </a:r>
            <a:r>
              <a:rPr lang="en-US" sz="1800" dirty="0"/>
              <a:t>. </a:t>
            </a:r>
            <a:r>
              <a:rPr lang="uk-UA" sz="1800" dirty="0"/>
              <a:t>Таким чином,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pPtr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-&gt;function1()</a:t>
            </a:r>
            <a:r>
              <a:rPr lang="en-US" sz="1800" dirty="0"/>
              <a:t> </a:t>
            </a:r>
            <a:r>
              <a:rPr lang="uk-UA" sz="1800" dirty="0"/>
              <a:t>викликатиме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Parent::function1()</a:t>
            </a:r>
            <a:r>
              <a:rPr lang="en-US" sz="1800" dirty="0"/>
              <a:t>, </a:t>
            </a:r>
            <a:r>
              <a:rPr lang="uk-UA" sz="1800" dirty="0"/>
              <a:t>який є “</a:t>
            </a:r>
            <a:r>
              <a:rPr lang="uk-UA" sz="1800" dirty="0" err="1"/>
              <a:t>найдочірнішим</a:t>
            </a:r>
            <a:r>
              <a:rPr lang="uk-UA" sz="1800" dirty="0"/>
              <a:t>” методом, доступ до якого має об’єкт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FFFF00"/>
                </a:highlight>
              </a:rPr>
              <a:t>За допомогою віртуальних таблиць </a:t>
            </a:r>
            <a:r>
              <a:rPr lang="uk-UA" sz="1800" dirty="0"/>
              <a:t>компілятор і програма можуть гарантувати, що виклики функцій викликатимуть відповідні віртуальні функції/</a:t>
            </a:r>
            <a:r>
              <a:rPr lang="uk-UA" sz="1800" dirty="0" err="1"/>
              <a:t>перевизначення</a:t>
            </a:r>
            <a:r>
              <a:rPr lang="uk-UA" sz="1800" dirty="0"/>
              <a:t>, навіть якщо ви використовуватимете тільки вказівник або посилання на батьківський клас!</a:t>
            </a:r>
          </a:p>
        </p:txBody>
      </p:sp>
    </p:spTree>
    <p:extLst>
      <p:ext uri="{BB962C8B-B14F-4D97-AF65-F5344CB8AC3E}">
        <p14:creationId xmlns:p14="http://schemas.microsoft.com/office/powerpoint/2010/main" val="15963385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Як заповнюються віртуальні таблиці?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FFFF00"/>
                </a:highlight>
              </a:rPr>
              <a:t>Виклик віртуальної функції відбувається повільніше, ніж виклик невіртуальної функції</a:t>
            </a:r>
            <a:r>
              <a:rPr lang="uk-UA" sz="1800" dirty="0"/>
              <a:t>, тому що: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  По-перше, ми повинні використовувати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*__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vptr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uk-UA" sz="1800" dirty="0"/>
              <a:t>для переходу до відповідної віртуальної таблиці.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  По-друге, ми повинні індексувати віртуальну таблицю, щоб знайти правильну функцію для виклику.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  І тільки тепер ми зможемо виконати виклик функції.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В результаті ми робимо 3 операції, щоб викликати функцію</a:t>
            </a:r>
            <a:r>
              <a:rPr lang="uk-UA" sz="1800" dirty="0"/>
              <a:t>, на відміну від двох операцій для звичайного непрямого виклику функції або однієї операції для прямого виклику функції. Однак для сучасних комп’ютерів витрачений додатковий час не є значним.</a:t>
            </a:r>
          </a:p>
        </p:txBody>
      </p:sp>
    </p:spTree>
    <p:extLst>
      <p:ext uri="{BB962C8B-B14F-4D97-AF65-F5344CB8AC3E}">
        <p14:creationId xmlns:p14="http://schemas.microsoft.com/office/powerpoint/2010/main" val="26698994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Висновки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Будь-</a:t>
            </a:r>
            <a:r>
              <a:rPr lang="ru-RU" sz="1800" dirty="0" err="1"/>
              <a:t>який</a:t>
            </a:r>
            <a:r>
              <a:rPr lang="ru-RU" sz="1800" dirty="0"/>
              <a:t> </a:t>
            </a:r>
            <a:r>
              <a:rPr lang="uk-UA" sz="1800" dirty="0"/>
              <a:t>клас, який використовує віртуальні функції, має свій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*__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vptr</a:t>
            </a:r>
            <a:r>
              <a:rPr lang="en-US" sz="1800" dirty="0"/>
              <a:t>, </a:t>
            </a:r>
            <a:r>
              <a:rPr lang="uk-UA" sz="1800" dirty="0"/>
              <a:t>і розмір кожного об’єкта цього класу збільшується на розмір цього вказівника. Віртуальні функції потужні, але ціна цього — продуктивність.</a:t>
            </a:r>
          </a:p>
        </p:txBody>
      </p:sp>
    </p:spTree>
    <p:extLst>
      <p:ext uri="{BB962C8B-B14F-4D97-AF65-F5344CB8AC3E}">
        <p14:creationId xmlns:p14="http://schemas.microsoft.com/office/powerpoint/2010/main" val="36222927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/>
          </a:bodyPr>
          <a:lstStyle/>
          <a:p>
            <a:pPr marL="720000"/>
            <a:r>
              <a:rPr lang="uk-UA" b="1" dirty="0"/>
              <a:t>Абстрактні функції і класи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До цього моменту </a:t>
            </a:r>
            <a:r>
              <a:rPr lang="uk-UA" sz="1800" b="1" dirty="0">
                <a:highlight>
                  <a:srgbClr val="FFFF00"/>
                </a:highlight>
              </a:rPr>
              <a:t>ми записували визначення всіх наших віртуальних функцій</a:t>
            </a:r>
            <a:r>
              <a:rPr lang="uk-UA" sz="1800" dirty="0"/>
              <a:t>. Однак мова </a:t>
            </a:r>
            <a:r>
              <a:rPr lang="en-US" sz="1800" dirty="0"/>
              <a:t>C++ </a:t>
            </a:r>
            <a:r>
              <a:rPr lang="uk-UA" sz="1800" dirty="0"/>
              <a:t>дозволяє створювати особливий вид віртуальних функцій, так званих </a:t>
            </a:r>
            <a:r>
              <a:rPr lang="uk-UA" sz="1800" b="1" dirty="0">
                <a:highlight>
                  <a:srgbClr val="00FF00"/>
                </a:highlight>
              </a:rPr>
              <a:t>чистих віртуальних функцій</a:t>
            </a:r>
            <a:r>
              <a:rPr lang="uk-UA" sz="1800" dirty="0"/>
              <a:t> (або «абстрактних функцій»), </a:t>
            </a:r>
            <a:r>
              <a:rPr lang="uk-UA" sz="1800" b="1" dirty="0">
                <a:highlight>
                  <a:srgbClr val="00FF00"/>
                </a:highlight>
              </a:rPr>
              <a:t>які взагалі не мають визначення</a:t>
            </a:r>
            <a:r>
              <a:rPr lang="uk-UA" sz="1800" dirty="0"/>
              <a:t>! </a:t>
            </a:r>
            <a:r>
              <a:rPr lang="uk-UA" sz="1800" b="1" dirty="0" err="1">
                <a:highlight>
                  <a:srgbClr val="00FFFF"/>
                </a:highlight>
              </a:rPr>
              <a:t>Перевизначають</a:t>
            </a:r>
            <a:r>
              <a:rPr lang="uk-UA" sz="1800" b="1" dirty="0">
                <a:highlight>
                  <a:srgbClr val="00FFFF"/>
                </a:highlight>
              </a:rPr>
              <a:t> їх дочірні класи</a:t>
            </a:r>
            <a:r>
              <a:rPr lang="uk-UA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При створенні чистої віртуальної функції, замість визначення (написання тіла) віртуальної функції, ми просто присвоюємо їй значення 0</a:t>
            </a:r>
            <a:r>
              <a:rPr lang="uk-UA" sz="1800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4F8B0A-34FF-4FC8-A28F-218A6B1C7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66" y="3307670"/>
            <a:ext cx="10241667" cy="338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755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Абстрактні функції і класи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Таким чином, ми повідомляємо компілятору: «</a:t>
            </a:r>
            <a:r>
              <a:rPr lang="uk-UA" sz="1800" b="1" dirty="0">
                <a:highlight>
                  <a:srgbClr val="00FF00"/>
                </a:highlight>
              </a:rPr>
              <a:t>Реалізацією цієї функції займуться дочірні класи</a:t>
            </a:r>
            <a:r>
              <a:rPr lang="uk-UA" sz="1800" dirty="0"/>
              <a:t>».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Використання чистої віртуальної функції має </a:t>
            </a:r>
            <a:r>
              <a:rPr lang="uk-UA" sz="1800" b="1" dirty="0">
                <a:highlight>
                  <a:srgbClr val="00FFFF"/>
                </a:highlight>
              </a:rPr>
              <a:t>два основних наслідки</a:t>
            </a:r>
            <a:r>
              <a:rPr lang="uk-UA" sz="1800" dirty="0"/>
              <a:t>. По-перше, </a:t>
            </a:r>
            <a:r>
              <a:rPr lang="uk-UA" sz="1800" b="1" dirty="0">
                <a:highlight>
                  <a:srgbClr val="00FF00"/>
                </a:highlight>
              </a:rPr>
              <a:t>будь-який клас з однією і більше чистими віртуальними функціями </a:t>
            </a:r>
            <a:r>
              <a:rPr lang="uk-UA" sz="3200" b="1" dirty="0">
                <a:highlight>
                  <a:srgbClr val="00FF00"/>
                </a:highlight>
              </a:rPr>
              <a:t>стає абстрактним класом</a:t>
            </a:r>
            <a:r>
              <a:rPr lang="uk-UA" sz="1800" dirty="0"/>
              <a:t>, </a:t>
            </a:r>
            <a:r>
              <a:rPr lang="uk-UA" sz="3200" b="1" dirty="0">
                <a:highlight>
                  <a:srgbClr val="FFFF00"/>
                </a:highlight>
              </a:rPr>
              <a:t>об’єкти якого створювати заборонено</a:t>
            </a:r>
            <a:r>
              <a:rPr lang="uk-UA" sz="1800" dirty="0"/>
              <a:t>! Подумайте, що станеться, якщо ми створимо об’єкт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</a:t>
            </a:r>
            <a:r>
              <a:rPr lang="en-US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Оскільки</a:t>
            </a:r>
            <a:r>
              <a:rPr lang="ru-RU" sz="1800" dirty="0"/>
              <a:t> ми не </a:t>
            </a:r>
            <a:r>
              <a:rPr lang="ru-RU" sz="1800" dirty="0" err="1"/>
              <a:t>визначали</a:t>
            </a:r>
            <a:r>
              <a:rPr lang="ru-RU" sz="1800" dirty="0"/>
              <a:t> метод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getValue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sz="1800" dirty="0"/>
              <a:t>, то </a:t>
            </a:r>
            <a:r>
              <a:rPr lang="ru-RU" sz="1800" dirty="0" err="1"/>
              <a:t>який</a:t>
            </a:r>
            <a:r>
              <a:rPr lang="ru-RU" sz="1800" dirty="0"/>
              <a:t> результат </a:t>
            </a:r>
            <a:r>
              <a:rPr lang="ru-RU" sz="1800" dirty="0" err="1"/>
              <a:t>виконання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parent.getValue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sz="1800" dirty="0"/>
              <a:t>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874F73-74CB-4055-BD83-690BE741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0" y="4142302"/>
            <a:ext cx="12082078" cy="181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30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 dirty="0" err="1"/>
              <a:t>Вказівники</a:t>
            </a:r>
            <a:r>
              <a:rPr lang="ru-RU" b="1" dirty="0"/>
              <a:t>, </a:t>
            </a:r>
            <a:r>
              <a:rPr lang="ru-RU" b="1" dirty="0" err="1"/>
              <a:t>посилання</a:t>
            </a:r>
            <a:r>
              <a:rPr lang="ru-RU" b="1" dirty="0"/>
              <a:t> і </a:t>
            </a:r>
            <a:r>
              <a:rPr lang="ru-RU" b="1" dirty="0" err="1"/>
              <a:t>дочірні</a:t>
            </a:r>
            <a:r>
              <a:rPr lang="ru-RU" b="1" dirty="0"/>
              <a:t> </a:t>
            </a:r>
            <a:r>
              <a:rPr lang="ru-RU" b="1" dirty="0" err="1"/>
              <a:t>класи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Тут ми бачимо ту ж проблему. Оскільки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pAnimal</a:t>
            </a:r>
            <a:r>
              <a:rPr lang="en-US" sz="1800" dirty="0"/>
              <a:t> </a:t>
            </a:r>
            <a:r>
              <a:rPr lang="uk-UA" sz="1800" dirty="0"/>
              <a:t>є вказівником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Animal</a:t>
            </a:r>
            <a:r>
              <a:rPr lang="en-US" sz="1800" dirty="0"/>
              <a:t>, </a:t>
            </a:r>
            <a:r>
              <a:rPr lang="uk-UA" sz="1800" dirty="0"/>
              <a:t>то він може бачити тільки частину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Animal</a:t>
            </a:r>
            <a:r>
              <a:rPr lang="en-US" sz="1800" dirty="0"/>
              <a:t>. </a:t>
            </a:r>
            <a:r>
              <a:rPr lang="uk-UA" sz="1800" dirty="0"/>
              <a:t>Отже,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pAnimal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-&gt;speak() </a:t>
            </a:r>
            <a:r>
              <a:rPr lang="uk-UA" sz="1800" dirty="0"/>
              <a:t>викликає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Animal::speak()</a:t>
            </a:r>
            <a:r>
              <a:rPr lang="en-US" sz="1800" dirty="0"/>
              <a:t>, </a:t>
            </a:r>
            <a:r>
              <a:rPr lang="uk-UA" sz="1800" dirty="0"/>
              <a:t>а не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Dog::Speak()</a:t>
            </a:r>
            <a:r>
              <a:rPr lang="en-US" sz="1800" dirty="0"/>
              <a:t> </a:t>
            </a:r>
            <a:r>
              <a:rPr lang="uk-UA" sz="1800" dirty="0"/>
              <a:t>чи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Cat::speak()</a:t>
            </a:r>
            <a:r>
              <a:rPr lang="en-US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6511713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Абстрактні функції і класи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По-друге, </a:t>
            </a:r>
            <a:r>
              <a:rPr lang="uk-UA" sz="1800" b="1" dirty="0">
                <a:highlight>
                  <a:srgbClr val="00FF00"/>
                </a:highlight>
              </a:rPr>
              <a:t>всі </a:t>
            </a:r>
            <a:r>
              <a:rPr lang="uk-UA" sz="3600" b="1" dirty="0">
                <a:highlight>
                  <a:srgbClr val="00FF00"/>
                </a:highlight>
              </a:rPr>
              <a:t>дочірні</a:t>
            </a:r>
            <a:r>
              <a:rPr lang="uk-UA" sz="1800" b="1" dirty="0">
                <a:highlight>
                  <a:srgbClr val="00FF00"/>
                </a:highlight>
              </a:rPr>
              <a:t> класи абстрактного батьківського класу </a:t>
            </a:r>
            <a:r>
              <a:rPr lang="uk-UA" sz="3600" b="1" dirty="0">
                <a:highlight>
                  <a:srgbClr val="00FF00"/>
                </a:highlight>
              </a:rPr>
              <a:t>повинні </a:t>
            </a:r>
            <a:r>
              <a:rPr lang="uk-UA" sz="3600" b="1" dirty="0" err="1">
                <a:highlight>
                  <a:srgbClr val="00FF00"/>
                </a:highlight>
              </a:rPr>
              <a:t>перевизначати</a:t>
            </a:r>
            <a:r>
              <a:rPr lang="uk-UA" sz="3600" b="1" dirty="0">
                <a:highlight>
                  <a:srgbClr val="00FF00"/>
                </a:highlight>
              </a:rPr>
              <a:t> всі чисті віртуальні функції</a:t>
            </a:r>
            <a:r>
              <a:rPr lang="uk-UA" sz="1800" dirty="0"/>
              <a:t>, </a:t>
            </a:r>
            <a:r>
              <a:rPr lang="uk-UA" sz="1800" b="1" dirty="0">
                <a:highlight>
                  <a:srgbClr val="FFFF00"/>
                </a:highlight>
              </a:rPr>
              <a:t>в іншому випадку — </a:t>
            </a:r>
            <a:r>
              <a:rPr lang="uk-UA" sz="3200" b="1" dirty="0">
                <a:highlight>
                  <a:srgbClr val="FFFF00"/>
                </a:highlight>
              </a:rPr>
              <a:t>вони також будуть вважатися абстрактними класами</a:t>
            </a:r>
            <a:r>
              <a:rPr lang="uk-UA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1660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Приклад чистої віртуальної функції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Розглянемо приклад чистої віртуальної функції на практиці. На одному з попередніх уроків ми створювали батьківський клас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Animal</a:t>
            </a:r>
            <a:r>
              <a:rPr lang="en-US" sz="1800" dirty="0"/>
              <a:t> </a:t>
            </a:r>
            <a:r>
              <a:rPr lang="uk-UA" sz="1800" dirty="0"/>
              <a:t>і дочірні класи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Cat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Dog</a:t>
            </a:r>
            <a:r>
              <a:rPr lang="en-US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DB6EC9-4BF7-43B6-A1D5-BDFF0933E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071" y="1711239"/>
            <a:ext cx="5941858" cy="514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161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Приклад чистої віртуальної функції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Ми заборонили створювати об’єкти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Animal</a:t>
            </a:r>
            <a:r>
              <a:rPr lang="en-US" sz="1800" dirty="0"/>
              <a:t>, </a:t>
            </a:r>
            <a:r>
              <a:rPr lang="uk-UA" sz="1800" dirty="0"/>
              <a:t>зробивши конструктор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protected</a:t>
            </a:r>
            <a:r>
              <a:rPr lang="en-US" sz="1800" dirty="0"/>
              <a:t>. </a:t>
            </a:r>
            <a:r>
              <a:rPr lang="uk-UA" sz="1800" dirty="0"/>
              <a:t>Однак, залишаються дві проблеми: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  Конструктор як і раніше доступний дочірнім класам, що дозволяє створювати об’єкти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Animal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   </a:t>
            </a:r>
            <a:r>
              <a:rPr lang="uk-UA" sz="1800" dirty="0"/>
              <a:t>Як і раніше можуть бути дочірні класи, які не </a:t>
            </a:r>
            <a:r>
              <a:rPr lang="uk-UA" sz="1800" dirty="0" err="1"/>
              <a:t>перевизначають</a:t>
            </a:r>
            <a:r>
              <a:rPr lang="uk-UA" sz="1800" dirty="0"/>
              <a:t> метод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speak()</a:t>
            </a:r>
            <a:r>
              <a:rPr lang="en-US" sz="1800" dirty="0"/>
              <a:t>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C9128D-0FBF-4615-BBBB-D05505CA0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688" y="2593574"/>
            <a:ext cx="6726624" cy="42644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8A5063-A967-4747-A0ED-D7C525E1E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772" y="5406369"/>
            <a:ext cx="1838582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297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Приклад чистої віртуальної функції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Що сталося? Ми забули перевизначити метод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speak()</a:t>
            </a:r>
            <a:r>
              <a:rPr lang="en-US" sz="1800" dirty="0"/>
              <a:t>, </a:t>
            </a:r>
            <a:r>
              <a:rPr lang="uk-UA" sz="1800" dirty="0"/>
              <a:t>тому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lion.Speak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 </a:t>
            </a:r>
            <a:r>
              <a:rPr lang="uk-UA" sz="1800" dirty="0"/>
              <a:t>викликав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Animal.speak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 </a:t>
            </a:r>
            <a:r>
              <a:rPr lang="uk-UA" sz="1800" dirty="0"/>
              <a:t>і отримали те, що отримали.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Рішення — </a:t>
            </a:r>
            <a:r>
              <a:rPr lang="uk-UA" sz="1800" b="1" dirty="0">
                <a:highlight>
                  <a:srgbClr val="00FF00"/>
                </a:highlight>
              </a:rPr>
              <a:t>використати чисту віртуальну функцію</a:t>
            </a:r>
            <a:r>
              <a:rPr lang="uk-UA" sz="1800" dirty="0"/>
              <a:t>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E503A8-1AAF-442A-89FA-81B071EB3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619" y="2178097"/>
            <a:ext cx="8796759" cy="445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76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Приклад чистої віртуальної функції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Тут є кілька речей, на які слід звернути увагу. По-перше,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speak()</a:t>
            </a:r>
            <a:r>
              <a:rPr lang="en-US" sz="1800" b="1" dirty="0">
                <a:highlight>
                  <a:srgbClr val="00FF00"/>
                </a:highlight>
              </a:rPr>
              <a:t> </a:t>
            </a:r>
            <a:r>
              <a:rPr lang="uk-UA" sz="1800" b="1" dirty="0">
                <a:highlight>
                  <a:srgbClr val="00FF00"/>
                </a:highlight>
              </a:rPr>
              <a:t>тепер є чистою віртуальною функцією</a:t>
            </a:r>
            <a:r>
              <a:rPr lang="uk-UA" sz="1800" dirty="0"/>
              <a:t>. Це означає, що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Animal</a:t>
            </a:r>
            <a:r>
              <a:rPr lang="en-US" sz="1800" b="1" dirty="0">
                <a:highlight>
                  <a:srgbClr val="00FF00"/>
                </a:highlight>
              </a:rPr>
              <a:t> </a:t>
            </a:r>
            <a:r>
              <a:rPr lang="uk-UA" sz="1800" b="1" dirty="0">
                <a:highlight>
                  <a:srgbClr val="00FF00"/>
                </a:highlight>
              </a:rPr>
              <a:t>тепер абстрактний батьківський клас</a:t>
            </a:r>
            <a:r>
              <a:rPr lang="uk-UA" sz="1800" dirty="0"/>
              <a:t>, і нам вже не потрібен специфікатор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protected</a:t>
            </a:r>
            <a:r>
              <a:rPr lang="en-US" sz="1800" dirty="0"/>
              <a:t> (</a:t>
            </a:r>
            <a:r>
              <a:rPr lang="uk-UA" sz="1800" dirty="0"/>
              <a:t>хоча він і не буде зайвим). По-друге, оскільки наш клас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Lion</a:t>
            </a:r>
            <a:r>
              <a:rPr lang="en-US" sz="1800" dirty="0"/>
              <a:t> </a:t>
            </a:r>
            <a:r>
              <a:rPr lang="uk-UA" sz="1800" dirty="0"/>
              <a:t>є дочірнім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Animal</a:t>
            </a:r>
            <a:r>
              <a:rPr lang="en-US" sz="1800" dirty="0"/>
              <a:t>, </a:t>
            </a:r>
            <a:r>
              <a:rPr lang="uk-UA" sz="1800" dirty="0"/>
              <a:t>але ми не визначили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Lion::speak()</a:t>
            </a:r>
            <a:r>
              <a:rPr lang="en-US" sz="1800" dirty="0"/>
              <a:t>, </a:t>
            </a:r>
            <a:r>
              <a:rPr lang="uk-UA" sz="1800" dirty="0"/>
              <a:t>то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Lion</a:t>
            </a:r>
            <a:r>
              <a:rPr lang="en-US" sz="1800" b="1" dirty="0">
                <a:highlight>
                  <a:srgbClr val="FFFF00"/>
                </a:highlight>
              </a:rPr>
              <a:t> </a:t>
            </a:r>
            <a:r>
              <a:rPr lang="uk-UA" sz="1800" b="1" dirty="0">
                <a:highlight>
                  <a:srgbClr val="FFFF00"/>
                </a:highlight>
              </a:rPr>
              <a:t>вважається також абстрактним класом</a:t>
            </a:r>
            <a:r>
              <a:rPr lang="uk-UA" sz="1800" dirty="0"/>
              <a:t>. Тому, якщо ми спробуємо скомпілювати наступний код: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9CDDF6-16C5-4E37-ABF7-B329AC418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261" y="2956926"/>
            <a:ext cx="6153478" cy="390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132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Приклад чистої віртуальної функції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То отримаємо помилку, яка повідомляє про те, що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Lion</a:t>
            </a:r>
            <a:r>
              <a:rPr lang="en-US" sz="1800" dirty="0"/>
              <a:t> </a:t>
            </a:r>
            <a:r>
              <a:rPr lang="uk-UA" sz="1800" dirty="0"/>
              <a:t>є абстрактним класом, а створювати об’єкти абстрактного класу заборонено. </a:t>
            </a:r>
            <a:r>
              <a:rPr lang="uk-UA" sz="1800" b="1" dirty="0">
                <a:highlight>
                  <a:srgbClr val="FFFF00"/>
                </a:highlight>
              </a:rPr>
              <a:t>З цього можна зробити висновок, що для того, щоб створити об’єкт класу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Lion</a:t>
            </a:r>
            <a:r>
              <a:rPr lang="en-US" sz="1800" b="1" dirty="0">
                <a:highlight>
                  <a:srgbClr val="FFFF00"/>
                </a:highlight>
              </a:rPr>
              <a:t>, </a:t>
            </a:r>
            <a:r>
              <a:rPr lang="uk-UA" sz="1800" b="1" dirty="0">
                <a:highlight>
                  <a:srgbClr val="FFFF00"/>
                </a:highlight>
              </a:rPr>
              <a:t>нам потрібно перевизначити метод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speak()</a:t>
            </a:r>
            <a:r>
              <a:rPr lang="en-US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C213C-A916-42EF-A345-4B655AE01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377" y="2193783"/>
            <a:ext cx="7357245" cy="466421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4A87CB-FF56-49CF-B55B-212F2D1E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172" y="5576559"/>
            <a:ext cx="1974966" cy="33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748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Приклад чистої віртуальної функції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Чиста віртуальна функція корисна, коли у нас є функція, яку ми хочемо помістити в батьківський клас, але реалізацію залишити дочірнім класам. </a:t>
            </a:r>
            <a:r>
              <a:rPr lang="uk-UA" sz="1800" b="1" dirty="0">
                <a:highlight>
                  <a:srgbClr val="FFFF00"/>
                </a:highlight>
              </a:rPr>
              <a:t>Чиста віртуальна функція абстрактного батьківського класу змушує дочірні класи перевизначити цю функцію, інакше об’єкти цих класів створювати буде неможливо</a:t>
            </a:r>
            <a:r>
              <a:rPr lang="uk-UA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27970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Чисті</a:t>
            </a:r>
            <a:r>
              <a:rPr lang="ru-RU" b="1" dirty="0"/>
              <a:t> </a:t>
            </a:r>
            <a:r>
              <a:rPr lang="ru-RU" b="1" dirty="0" err="1"/>
              <a:t>віртуальні</a:t>
            </a:r>
            <a:r>
              <a:rPr lang="ru-RU" b="1" dirty="0"/>
              <a:t> </a:t>
            </a:r>
            <a:r>
              <a:rPr lang="ru-RU" b="1" dirty="0" err="1"/>
              <a:t>функції</a:t>
            </a:r>
            <a:r>
              <a:rPr lang="ru-RU" b="1" dirty="0"/>
              <a:t> з </a:t>
            </a:r>
            <a:r>
              <a:rPr lang="ru-RU" b="1" dirty="0" err="1"/>
              <a:t>визначеннями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Виявляється</a:t>
            </a:r>
            <a:r>
              <a:rPr lang="ru-RU" sz="1800" dirty="0"/>
              <a:t>, ми </a:t>
            </a:r>
            <a:r>
              <a:rPr lang="ru-RU" sz="1800" dirty="0" err="1"/>
              <a:t>можемо</a:t>
            </a:r>
            <a:r>
              <a:rPr lang="ru-RU" sz="1800" dirty="0"/>
              <a:t> </a:t>
            </a:r>
            <a:r>
              <a:rPr lang="ru-RU" sz="1800" dirty="0" err="1"/>
              <a:t>визначити</a:t>
            </a:r>
            <a:r>
              <a:rPr lang="ru-RU" sz="1800" dirty="0"/>
              <a:t> </a:t>
            </a:r>
            <a:r>
              <a:rPr lang="ru-RU" sz="1800" dirty="0" err="1"/>
              <a:t>чисті</a:t>
            </a:r>
            <a:r>
              <a:rPr lang="ru-RU" sz="1800" dirty="0"/>
              <a:t> </a:t>
            </a:r>
            <a:r>
              <a:rPr lang="ru-RU" sz="1800" dirty="0" err="1"/>
              <a:t>віртуальні</a:t>
            </a:r>
            <a:r>
              <a:rPr lang="ru-RU" sz="1800" dirty="0"/>
              <a:t> </a:t>
            </a:r>
            <a:r>
              <a:rPr lang="ru-RU" sz="1800" dirty="0" err="1"/>
              <a:t>функції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3822A0-E3EF-43A0-98A5-4566854A6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49" y="1372286"/>
            <a:ext cx="11019099" cy="517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693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Чисті</a:t>
            </a:r>
            <a:r>
              <a:rPr lang="ru-RU" b="1" dirty="0"/>
              <a:t> </a:t>
            </a:r>
            <a:r>
              <a:rPr lang="ru-RU" b="1" dirty="0" err="1"/>
              <a:t>віртуальні</a:t>
            </a:r>
            <a:r>
              <a:rPr lang="ru-RU" b="1" dirty="0"/>
              <a:t> </a:t>
            </a:r>
            <a:r>
              <a:rPr lang="ru-RU" b="1" dirty="0" err="1"/>
              <a:t>функції</a:t>
            </a:r>
            <a:r>
              <a:rPr lang="ru-RU" b="1" dirty="0"/>
              <a:t> з </a:t>
            </a:r>
            <a:r>
              <a:rPr lang="ru-RU" b="1" dirty="0" err="1"/>
              <a:t>визначеннями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 цьому випадку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speak()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/>
              <a:t>як і раніше вважається чистою віртуальної функцією (хоча пізніше ми її визначили), 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Animal</a:t>
            </a:r>
            <a:r>
              <a:rPr lang="en-US" sz="1800" dirty="0"/>
              <a:t> </a:t>
            </a:r>
            <a:r>
              <a:rPr lang="uk-UA" sz="1800" dirty="0"/>
              <a:t>як і раніше вважається абстрактним батьківським класом (і об’єкти цього класу не можуть бути створені). Будь-який клас, який наслідує клас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Animal</a:t>
            </a:r>
            <a:r>
              <a:rPr lang="en-US" sz="1800" dirty="0"/>
              <a:t>, </a:t>
            </a:r>
            <a:r>
              <a:rPr lang="uk-UA" sz="1800" dirty="0"/>
              <a:t>повинен перевизначити метод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speak() </a:t>
            </a:r>
            <a:r>
              <a:rPr lang="uk-UA" sz="1800" dirty="0"/>
              <a:t>або він також вважатиметься абстрактним класом.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FFFF00"/>
                </a:highlight>
              </a:rPr>
              <a:t>При визначенні чистої віртуальної функції, її тіло (визначення) повинно бути записане окремо (не вбудовано)</a:t>
            </a:r>
            <a:r>
              <a:rPr lang="uk-UA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Це корисно, коли ви хочете, щоб дочірні класи мали можливість </a:t>
            </a:r>
            <a:r>
              <a:rPr lang="uk-UA" sz="1800" dirty="0" err="1"/>
              <a:t>перевизначати</a:t>
            </a:r>
            <a:r>
              <a:rPr lang="uk-UA" sz="1800" dirty="0"/>
              <a:t> віртуальну функцію </a:t>
            </a:r>
            <a:r>
              <a:rPr lang="uk-UA" sz="1800" b="1" dirty="0">
                <a:highlight>
                  <a:srgbClr val="00FFFF"/>
                </a:highlight>
              </a:rPr>
              <a:t>або залишити її реалізацію за замовчуванням</a:t>
            </a:r>
            <a:r>
              <a:rPr lang="uk-UA" sz="1800" dirty="0"/>
              <a:t> (яку надає батьківський клас). У випадку, якщо дочірній клас задоволений реалізацією за замовчуванням, він може просто викликати її напряму. Наприклад:</a:t>
            </a:r>
          </a:p>
        </p:txBody>
      </p:sp>
    </p:spTree>
    <p:extLst>
      <p:ext uri="{BB962C8B-B14F-4D97-AF65-F5344CB8AC3E}">
        <p14:creationId xmlns:p14="http://schemas.microsoft.com/office/powerpoint/2010/main" val="30987353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1D1C53-68C9-4C76-AB6E-6759C756C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107" y="0"/>
            <a:ext cx="6449786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CFE6F76-2D97-4FF7-A199-3AF252579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415" y="6406345"/>
            <a:ext cx="2391109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64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Вказівники</a:t>
            </a:r>
            <a:r>
              <a:rPr lang="ru-RU" b="1" dirty="0"/>
              <a:t>, </a:t>
            </a:r>
            <a:r>
              <a:rPr lang="ru-RU" b="1" dirty="0" err="1"/>
              <a:t>посилання</a:t>
            </a:r>
            <a:r>
              <a:rPr lang="ru-RU" b="1" dirty="0"/>
              <a:t> і </a:t>
            </a:r>
            <a:r>
              <a:rPr lang="ru-RU" b="1" dirty="0" err="1"/>
              <a:t>батьківські</a:t>
            </a:r>
            <a:r>
              <a:rPr lang="ru-RU" b="1" dirty="0"/>
              <a:t> </a:t>
            </a:r>
            <a:r>
              <a:rPr lang="ru-RU" b="1" dirty="0" err="1"/>
              <a:t>класи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Тепер</a:t>
            </a:r>
            <a:r>
              <a:rPr lang="ru-RU" sz="1800" dirty="0"/>
              <a:t> </a:t>
            </a:r>
            <a:r>
              <a:rPr lang="ru-RU" sz="1800" dirty="0" err="1"/>
              <a:t>ви</a:t>
            </a:r>
            <a:r>
              <a:rPr lang="ru-RU" sz="1800" dirty="0"/>
              <a:t> можете </a:t>
            </a:r>
            <a:r>
              <a:rPr lang="ru-RU" sz="1800" dirty="0" err="1"/>
              <a:t>сказати</a:t>
            </a:r>
            <a:r>
              <a:rPr lang="ru-RU" sz="1800" dirty="0"/>
              <a:t>: «</a:t>
            </a:r>
            <a:r>
              <a:rPr lang="ru-RU" sz="1800" dirty="0" err="1"/>
              <a:t>Вищенаведені</a:t>
            </a:r>
            <a:r>
              <a:rPr lang="ru-RU" sz="1800" dirty="0"/>
              <a:t> </a:t>
            </a:r>
            <a:r>
              <a:rPr lang="ru-RU" sz="1800" dirty="0" err="1"/>
              <a:t>приклади</a:t>
            </a:r>
            <a:r>
              <a:rPr lang="ru-RU" sz="1800" dirty="0"/>
              <a:t> </a:t>
            </a:r>
            <a:r>
              <a:rPr lang="ru-RU" sz="1800" dirty="0" err="1"/>
              <a:t>здаються</a:t>
            </a:r>
            <a:r>
              <a:rPr lang="ru-RU" sz="1800" dirty="0"/>
              <a:t> </a:t>
            </a:r>
            <a:r>
              <a:rPr lang="ru-RU" sz="1800" dirty="0" err="1"/>
              <a:t>безглуздими</a:t>
            </a:r>
            <a:r>
              <a:rPr lang="ru-RU" sz="1800" dirty="0"/>
              <a:t>. </a:t>
            </a:r>
            <a:r>
              <a:rPr lang="ru-RU" sz="1800" dirty="0" err="1"/>
              <a:t>Чому</a:t>
            </a:r>
            <a:r>
              <a:rPr lang="ru-RU" sz="1800" dirty="0"/>
              <a:t> я повинен </a:t>
            </a:r>
            <a:r>
              <a:rPr lang="ru-RU" sz="1800" dirty="0" err="1"/>
              <a:t>використовувати</a:t>
            </a:r>
            <a:r>
              <a:rPr lang="ru-RU" sz="1800" dirty="0"/>
              <a:t> </a:t>
            </a:r>
            <a:r>
              <a:rPr lang="ru-RU" sz="1800" dirty="0" err="1"/>
              <a:t>вказівник</a:t>
            </a:r>
            <a:r>
              <a:rPr lang="ru-RU" sz="1800" dirty="0"/>
              <a:t>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 err="1"/>
              <a:t>посилання</a:t>
            </a:r>
            <a:r>
              <a:rPr lang="ru-RU" sz="1800" dirty="0"/>
              <a:t> </a:t>
            </a:r>
            <a:r>
              <a:rPr lang="ru-RU" sz="1800" dirty="0" err="1"/>
              <a:t>батьківського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 на </a:t>
            </a:r>
            <a:r>
              <a:rPr lang="ru-RU" sz="1800" dirty="0" err="1"/>
              <a:t>об’єкт</a:t>
            </a:r>
            <a:r>
              <a:rPr lang="ru-RU" sz="1800" dirty="0"/>
              <a:t> </a:t>
            </a:r>
            <a:r>
              <a:rPr lang="ru-RU" sz="1800" dirty="0" err="1"/>
              <a:t>дочірнього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, </a:t>
            </a:r>
            <a:r>
              <a:rPr lang="ru-RU" sz="1800" dirty="0" err="1"/>
              <a:t>якщо</a:t>
            </a:r>
            <a:r>
              <a:rPr lang="ru-RU" sz="1800" dirty="0"/>
              <a:t> я </a:t>
            </a:r>
            <a:r>
              <a:rPr lang="ru-RU" sz="1800" dirty="0" err="1"/>
              <a:t>можу</a:t>
            </a:r>
            <a:r>
              <a:rPr lang="ru-RU" sz="1800" dirty="0"/>
              <a:t> просто </a:t>
            </a:r>
            <a:r>
              <a:rPr lang="ru-RU" sz="1800" dirty="0" err="1"/>
              <a:t>використовувати</a:t>
            </a:r>
            <a:r>
              <a:rPr lang="ru-RU" sz="1800" dirty="0"/>
              <a:t> </a:t>
            </a:r>
            <a:r>
              <a:rPr lang="ru-RU" sz="1800" dirty="0" err="1"/>
              <a:t>дочірній</a:t>
            </a:r>
            <a:r>
              <a:rPr lang="ru-RU" sz="1800" dirty="0"/>
              <a:t> </a:t>
            </a:r>
            <a:r>
              <a:rPr lang="ru-RU" sz="1800" dirty="0" err="1"/>
              <a:t>об’єкт</a:t>
            </a:r>
            <a:r>
              <a:rPr lang="ru-RU" sz="1800" dirty="0"/>
              <a:t>?». </a:t>
            </a:r>
            <a:r>
              <a:rPr lang="ru-RU" sz="1800" dirty="0" err="1"/>
              <a:t>Виявляється</a:t>
            </a:r>
            <a:r>
              <a:rPr lang="ru-RU" sz="1800" dirty="0"/>
              <a:t>, на </a:t>
            </a:r>
            <a:r>
              <a:rPr lang="ru-RU" sz="1800" dirty="0" err="1"/>
              <a:t>це</a:t>
            </a:r>
            <a:r>
              <a:rPr lang="ru-RU" sz="1800" dirty="0"/>
              <a:t> є </a:t>
            </a:r>
            <a:r>
              <a:rPr lang="ru-RU" sz="1800" dirty="0" err="1"/>
              <a:t>кілька</a:t>
            </a:r>
            <a:r>
              <a:rPr lang="ru-RU" sz="1800" dirty="0"/>
              <a:t> </a:t>
            </a:r>
            <a:r>
              <a:rPr lang="ru-RU" sz="1800" dirty="0" err="1"/>
              <a:t>вагомих</a:t>
            </a:r>
            <a:r>
              <a:rPr lang="ru-RU" sz="1800" dirty="0"/>
              <a:t> причин.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FFFF00"/>
                </a:highlight>
              </a:rPr>
              <a:t>По-перше</a:t>
            </a:r>
            <a:r>
              <a:rPr lang="ru-RU" sz="1800" dirty="0"/>
              <a:t>, </a:t>
            </a:r>
            <a:r>
              <a:rPr lang="ru-RU" sz="1800" dirty="0" err="1"/>
              <a:t>припустимо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ви</a:t>
            </a:r>
            <a:r>
              <a:rPr lang="ru-RU" sz="1800" dirty="0"/>
              <a:t> </a:t>
            </a:r>
            <a:r>
              <a:rPr lang="ru-RU" sz="1800" dirty="0" err="1"/>
              <a:t>хочете</a:t>
            </a:r>
            <a:r>
              <a:rPr lang="ru-RU" sz="1800" dirty="0"/>
              <a:t> </a:t>
            </a:r>
            <a:r>
              <a:rPr lang="ru-RU" sz="1800" dirty="0" err="1"/>
              <a:t>написати</a:t>
            </a:r>
            <a:r>
              <a:rPr lang="ru-RU" sz="1800" dirty="0"/>
              <a:t> </a:t>
            </a:r>
            <a:r>
              <a:rPr lang="ru-RU" sz="1800" dirty="0" err="1"/>
              <a:t>функцію</a:t>
            </a:r>
            <a:r>
              <a:rPr lang="ru-RU" sz="1800" dirty="0"/>
              <a:t>, яка </a:t>
            </a:r>
            <a:r>
              <a:rPr lang="ru-RU" sz="1800" dirty="0" err="1"/>
              <a:t>виводитиме</a:t>
            </a:r>
            <a:r>
              <a:rPr lang="ru-RU" sz="1800" dirty="0"/>
              <a:t> </a:t>
            </a:r>
            <a:r>
              <a:rPr lang="ru-RU" sz="1800" dirty="0" err="1"/>
              <a:t>ім’я</a:t>
            </a:r>
            <a:r>
              <a:rPr lang="ru-RU" sz="1800" dirty="0"/>
              <a:t> та звук </a:t>
            </a:r>
            <a:r>
              <a:rPr lang="ru-RU" sz="1800" dirty="0" err="1"/>
              <a:t>тварини</a:t>
            </a:r>
            <a:r>
              <a:rPr lang="ru-RU" sz="1800" dirty="0"/>
              <a:t>. Без </a:t>
            </a:r>
            <a:r>
              <a:rPr lang="ru-RU" sz="1800" dirty="0" err="1"/>
              <a:t>використання</a:t>
            </a:r>
            <a:r>
              <a:rPr lang="ru-RU" sz="1800" dirty="0"/>
              <a:t> </a:t>
            </a:r>
            <a:r>
              <a:rPr lang="ru-RU" sz="1800" dirty="0" err="1"/>
              <a:t>вказівника</a:t>
            </a:r>
            <a:r>
              <a:rPr lang="ru-RU" sz="1800" dirty="0"/>
              <a:t> на </a:t>
            </a:r>
            <a:r>
              <a:rPr lang="ru-RU" sz="1800" dirty="0" err="1"/>
              <a:t>батьківський</a:t>
            </a:r>
            <a:r>
              <a:rPr lang="ru-RU" sz="1800" dirty="0"/>
              <a:t> </a:t>
            </a:r>
            <a:r>
              <a:rPr lang="ru-RU" sz="1800" dirty="0" err="1"/>
              <a:t>клас</a:t>
            </a:r>
            <a:r>
              <a:rPr lang="ru-RU" sz="1800" dirty="0"/>
              <a:t>, вам </a:t>
            </a:r>
            <a:r>
              <a:rPr lang="ru-RU" sz="1800" dirty="0" err="1"/>
              <a:t>доведеться</a:t>
            </a:r>
            <a:r>
              <a:rPr lang="ru-RU" sz="1800" dirty="0"/>
              <a:t> </a:t>
            </a:r>
            <a:r>
              <a:rPr lang="ru-RU" sz="1800" dirty="0" err="1"/>
              <a:t>реалізувати</a:t>
            </a:r>
            <a:r>
              <a:rPr lang="ru-RU" sz="1800" dirty="0"/>
              <a:t> </a:t>
            </a:r>
            <a:r>
              <a:rPr lang="ru-RU" sz="1800" dirty="0" err="1"/>
              <a:t>це</a:t>
            </a:r>
            <a:r>
              <a:rPr lang="ru-RU" sz="1800" dirty="0"/>
              <a:t> через </a:t>
            </a:r>
            <a:r>
              <a:rPr lang="ru-RU" sz="1800" dirty="0" err="1"/>
              <a:t>перевантаження</a:t>
            </a:r>
            <a:r>
              <a:rPr lang="ru-RU" sz="1800" dirty="0"/>
              <a:t> </a:t>
            </a:r>
            <a:r>
              <a:rPr lang="ru-RU" sz="1800" dirty="0" err="1"/>
              <a:t>функцій</a:t>
            </a:r>
            <a:r>
              <a:rPr lang="ru-RU" sz="1800" dirty="0"/>
              <a:t>. </a:t>
            </a:r>
            <a:r>
              <a:rPr lang="ru-RU" sz="1800" dirty="0" err="1"/>
              <a:t>Наприклад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1BA960-07F5-4A44-B707-5C982AAAD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997" y="3830999"/>
            <a:ext cx="7130005" cy="287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460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>
                <a:highlight>
                  <a:srgbClr val="00FF00"/>
                </a:highlight>
              </a:rPr>
              <a:t>Інтерфейси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8800" b="1" u="sng" dirty="0">
                <a:highlight>
                  <a:srgbClr val="00FF00"/>
                </a:highlight>
              </a:rPr>
              <a:t>Інтерфейс</a:t>
            </a:r>
            <a:r>
              <a:rPr lang="uk-UA" b="1" dirty="0">
                <a:highlight>
                  <a:srgbClr val="00FF00"/>
                </a:highlight>
              </a:rPr>
              <a:t> — це клас, який не має полів і всі методи якого є чистими віртуальними функціями</a:t>
            </a:r>
            <a:r>
              <a:rPr lang="uk-UA" sz="1800" dirty="0"/>
              <a:t>! Інтерфейси ще називають «класами-інтерфейсами» або «</a:t>
            </a:r>
            <a:r>
              <a:rPr lang="uk-UA" sz="1800" dirty="0" err="1"/>
              <a:t>інтерфейсними</a:t>
            </a:r>
            <a:r>
              <a:rPr lang="uk-UA" sz="1800" dirty="0"/>
              <a:t> класами».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 err="1"/>
              <a:t>Інтерфейсні</a:t>
            </a:r>
            <a:r>
              <a:rPr lang="uk-UA" sz="1800" dirty="0"/>
              <a:t> класи </a:t>
            </a:r>
            <a:r>
              <a:rPr lang="uk-UA" sz="1800" b="1" dirty="0">
                <a:highlight>
                  <a:srgbClr val="00FFFF"/>
                </a:highlight>
              </a:rPr>
              <a:t>прийнято називати з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</a:t>
            </a:r>
            <a:r>
              <a:rPr lang="en-US" sz="1800" b="1" dirty="0">
                <a:highlight>
                  <a:srgbClr val="00FFFF"/>
                </a:highlight>
              </a:rPr>
              <a:t> </a:t>
            </a:r>
            <a:r>
              <a:rPr lang="uk-UA" sz="1800" b="1" dirty="0">
                <a:highlight>
                  <a:srgbClr val="00FFFF"/>
                </a:highlight>
              </a:rPr>
              <a:t>на початку</a:t>
            </a:r>
            <a:r>
              <a:rPr lang="uk-UA" sz="1800" dirty="0"/>
              <a:t>, наприклад:</a:t>
            </a:r>
          </a:p>
        </p:txBody>
      </p:sp>
    </p:spTree>
    <p:extLst>
      <p:ext uri="{BB962C8B-B14F-4D97-AF65-F5344CB8AC3E}">
        <p14:creationId xmlns:p14="http://schemas.microsoft.com/office/powerpoint/2010/main" val="26521276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Будь-який клас, який наслідує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IErrorLog</a:t>
            </a:r>
            <a:r>
              <a:rPr lang="en-US" sz="1800" dirty="0"/>
              <a:t>, </a:t>
            </a:r>
            <a:r>
              <a:rPr lang="uk-UA" sz="1800" dirty="0"/>
              <a:t>повинен надати свою реалізацію всіх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uk-UA" sz="1800" dirty="0"/>
              <a:t> методів класу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IErrorLog</a:t>
            </a:r>
            <a:r>
              <a:rPr lang="en-US" sz="1800" dirty="0"/>
              <a:t>. </a:t>
            </a:r>
            <a:r>
              <a:rPr lang="uk-UA" sz="1800" dirty="0"/>
              <a:t>Ви можете створити дочірній клас з ім’ям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FileErrorLog</a:t>
            </a:r>
            <a:r>
              <a:rPr lang="en-US" sz="1800" dirty="0"/>
              <a:t>, </a:t>
            </a:r>
            <a:r>
              <a:rPr lang="uk-UA" sz="1800" dirty="0"/>
              <a:t>де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openLog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 </a:t>
            </a:r>
            <a:r>
              <a:rPr lang="uk-UA" sz="1800" dirty="0"/>
              <a:t>відкриває файл на диску,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closeLog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 — </a:t>
            </a:r>
            <a:r>
              <a:rPr lang="uk-UA" sz="1800" dirty="0"/>
              <a:t>закриває файл, а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writeError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 — </a:t>
            </a:r>
            <a:r>
              <a:rPr lang="uk-UA" sz="1800" dirty="0"/>
              <a:t>записує повідомлення в файл. Ви можете створити ще один дочірній клас з ім’ям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ScreenErrorLog</a:t>
            </a:r>
            <a:r>
              <a:rPr lang="en-US" sz="1800" dirty="0"/>
              <a:t>, </a:t>
            </a:r>
            <a:r>
              <a:rPr lang="uk-UA" sz="1800" dirty="0"/>
              <a:t>де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openLog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closeLog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 </a:t>
            </a:r>
            <a:r>
              <a:rPr lang="uk-UA" sz="1800" dirty="0"/>
              <a:t>нічого не роблять, а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writeError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 </a:t>
            </a:r>
            <a:r>
              <a:rPr lang="uk-UA" sz="1800" dirty="0"/>
              <a:t>виводить повідомлення у спливаючому вікні.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A0A1D1-8C15-4BE1-A5AC-FD4DFDE24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24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803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>
                <a:highlight>
                  <a:srgbClr val="00FF00"/>
                </a:highlight>
              </a:rPr>
              <a:t>Інтерфейси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Тепер припустимо, що вам потрібно написати програму, яка використовує </a:t>
            </a:r>
            <a:r>
              <a:rPr lang="uk-UA" sz="1800" b="1" dirty="0">
                <a:highlight>
                  <a:srgbClr val="00FFFF"/>
                </a:highlight>
              </a:rPr>
              <a:t>журнал помилок</a:t>
            </a:r>
            <a:r>
              <a:rPr lang="uk-UA" sz="1800" dirty="0"/>
              <a:t> (</a:t>
            </a:r>
            <a:r>
              <a:rPr lang="uk-UA" sz="1800" dirty="0" err="1"/>
              <a:t>лог</a:t>
            </a:r>
            <a:r>
              <a:rPr lang="uk-UA" sz="1800" dirty="0"/>
              <a:t>-файл). Якщо ви будете писати класи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FileErrorLog</a:t>
            </a:r>
            <a:r>
              <a:rPr lang="en-US" sz="1800" dirty="0"/>
              <a:t> </a:t>
            </a:r>
            <a:r>
              <a:rPr lang="uk-UA" sz="1800" dirty="0"/>
              <a:t>або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ScreenErrorLog</a:t>
            </a:r>
            <a:r>
              <a:rPr lang="en-US" sz="1800" dirty="0"/>
              <a:t> </a:t>
            </a:r>
            <a:r>
              <a:rPr lang="uk-UA" sz="1800" dirty="0"/>
              <a:t>напряму, то це неефективно. Наприклад, наступна функція змушує всі об’єкти, які викликають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mySqrt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, </a:t>
            </a:r>
            <a:r>
              <a:rPr lang="uk-UA" sz="1800" dirty="0"/>
              <a:t>використовувати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FileErrorLog</a:t>
            </a:r>
            <a:r>
              <a:rPr lang="en-US" sz="1800" dirty="0"/>
              <a:t>, </a:t>
            </a:r>
            <a:r>
              <a:rPr lang="uk-UA" sz="1800" dirty="0"/>
              <a:t>що може бути не завжди доречно: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01E6AD-B421-4889-AB61-AD0EBFD16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751" y="2607931"/>
            <a:ext cx="8368496" cy="387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881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>
                <a:highlight>
                  <a:srgbClr val="00FF00"/>
                </a:highlight>
              </a:rPr>
              <a:t>Інтерфейси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Набагато</a:t>
            </a:r>
            <a:r>
              <a:rPr lang="ru-RU" sz="1800" dirty="0"/>
              <a:t> </a:t>
            </a:r>
            <a:r>
              <a:rPr lang="ru-RU" sz="1800" dirty="0" err="1"/>
              <a:t>кращим</a:t>
            </a:r>
            <a:r>
              <a:rPr lang="ru-RU" sz="1800" dirty="0"/>
              <a:t> </a:t>
            </a:r>
            <a:r>
              <a:rPr lang="ru-RU" sz="1800" dirty="0" err="1"/>
              <a:t>варіантом</a:t>
            </a:r>
            <a:r>
              <a:rPr lang="ru-RU" sz="1800" dirty="0"/>
              <a:t> буде </a:t>
            </a:r>
            <a:r>
              <a:rPr lang="ru-RU" sz="1800" dirty="0" err="1"/>
              <a:t>реалізація</a:t>
            </a:r>
            <a:r>
              <a:rPr lang="ru-RU" sz="1800" dirty="0"/>
              <a:t> через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IErrorLog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CB4C36-05FD-4E3A-B9F5-F7FA6D14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017" y="1437930"/>
            <a:ext cx="7801337" cy="361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875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>
                <a:highlight>
                  <a:srgbClr val="00FF00"/>
                </a:highlight>
              </a:rPr>
              <a:t>Інтерфейси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Тепер користувач через передачу об’єктів може визначити самостійно, який клас слід викликати</a:t>
            </a:r>
            <a:r>
              <a:rPr lang="uk-UA" sz="1800" dirty="0"/>
              <a:t>. Якщо він хоче, щоб помилка була записана у файлі, то він </a:t>
            </a:r>
            <a:r>
              <a:rPr lang="uk-UA" sz="1800" dirty="0" err="1"/>
              <a:t>передасть</a:t>
            </a:r>
            <a:r>
              <a:rPr lang="uk-UA" sz="1800" dirty="0"/>
              <a:t> в функцію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mySqrt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/>
              <a:t>об’єкт класу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FileErrorLog</a:t>
            </a:r>
            <a:r>
              <a:rPr lang="en-US" sz="1800" dirty="0"/>
              <a:t>. </a:t>
            </a:r>
            <a:r>
              <a:rPr lang="uk-UA" sz="1800" dirty="0"/>
              <a:t>Якщо він хоче, щоб помилка виводилася на екран, то він </a:t>
            </a:r>
            <a:r>
              <a:rPr lang="uk-UA" sz="1800" dirty="0" err="1"/>
              <a:t>передасть</a:t>
            </a:r>
            <a:r>
              <a:rPr lang="uk-UA" sz="1800" dirty="0"/>
              <a:t> об’єкт класу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ScreenErrorLog</a:t>
            </a:r>
            <a:r>
              <a:rPr lang="en-US" sz="1800" dirty="0"/>
              <a:t>. </a:t>
            </a:r>
            <a:r>
              <a:rPr lang="uk-UA" sz="1800" dirty="0"/>
              <a:t>Або, якщо він хоче зробити те, що ви не передбачили, наприклад, відправити комусь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Email-</a:t>
            </a:r>
            <a:r>
              <a:rPr lang="uk-UA" sz="1800" dirty="0" err="1"/>
              <a:t>ом</a:t>
            </a:r>
            <a:r>
              <a:rPr lang="uk-UA" sz="1800" dirty="0"/>
              <a:t> повідомлення помилки, то він може створити новий дочірній клас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EmailErrorLog</a:t>
            </a:r>
            <a:r>
              <a:rPr lang="en-US" sz="1800" dirty="0"/>
              <a:t>, </a:t>
            </a:r>
            <a:r>
              <a:rPr lang="uk-UA" sz="1800" dirty="0"/>
              <a:t>який наслідуватиме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IErrorLog</a:t>
            </a:r>
            <a:r>
              <a:rPr lang="en-US" sz="1800" dirty="0"/>
              <a:t>, </a:t>
            </a:r>
            <a:r>
              <a:rPr lang="uk-UA" sz="1800" dirty="0"/>
              <a:t>і передаватиме об’єкт цього класу! </a:t>
            </a:r>
            <a:r>
              <a:rPr lang="uk-UA" sz="1800" b="1" dirty="0">
                <a:highlight>
                  <a:srgbClr val="00FF00"/>
                </a:highlight>
              </a:rPr>
              <a:t>Таким чином, реалізація через </a:t>
            </a:r>
            <a:r>
              <a:rPr lang="en-US" sz="1800" b="1" dirty="0" err="1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IErrorLog</a:t>
            </a:r>
            <a:r>
              <a:rPr lang="en-US" sz="1800" b="1" dirty="0">
                <a:highlight>
                  <a:srgbClr val="00FF00"/>
                </a:highlight>
              </a:rPr>
              <a:t> </a:t>
            </a:r>
            <a:r>
              <a:rPr lang="uk-UA" sz="1800" b="1" dirty="0">
                <a:highlight>
                  <a:srgbClr val="00FF00"/>
                </a:highlight>
              </a:rPr>
              <a:t>робить нашу функцію гнучкішою і незалежною</a:t>
            </a:r>
            <a:r>
              <a:rPr lang="uk-UA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37621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>
                <a:highlight>
                  <a:srgbClr val="00FF00"/>
                </a:highlight>
              </a:rPr>
              <a:t>Інтерфейси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Не </a:t>
            </a:r>
            <a:r>
              <a:rPr lang="uk-UA" sz="1800" dirty="0" err="1"/>
              <a:t>забудьте</a:t>
            </a:r>
            <a:r>
              <a:rPr lang="uk-UA" sz="1800" dirty="0"/>
              <a:t> про підключення </a:t>
            </a:r>
            <a:r>
              <a:rPr lang="uk-UA" sz="1800" b="1" dirty="0">
                <a:highlight>
                  <a:srgbClr val="FFFF00"/>
                </a:highlight>
              </a:rPr>
              <a:t>віртуальних деструкторів в ваші </a:t>
            </a:r>
            <a:r>
              <a:rPr lang="uk-UA" sz="1800" b="1" dirty="0" err="1">
                <a:highlight>
                  <a:srgbClr val="FFFF00"/>
                </a:highlight>
              </a:rPr>
              <a:t>інтерфейсні</a:t>
            </a:r>
            <a:r>
              <a:rPr lang="uk-UA" sz="1800" b="1" dirty="0">
                <a:highlight>
                  <a:srgbClr val="FFFF00"/>
                </a:highlight>
              </a:rPr>
              <a:t> класи</a:t>
            </a:r>
            <a:r>
              <a:rPr lang="uk-UA" sz="1800" dirty="0"/>
              <a:t>, щоб при видаленні вказівника на інтерфейс викликався деструктор відповідного (дочірнього) класу.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3200" b="1" dirty="0">
                <a:highlight>
                  <a:srgbClr val="00FF00"/>
                </a:highlight>
              </a:rPr>
              <a:t>Інтерфейси надзвичайно популярні</a:t>
            </a:r>
            <a:r>
              <a:rPr lang="uk-UA" sz="1800" dirty="0"/>
              <a:t>, тому що вони прості у використанні, зручні в підтримці, і їх функціонал легко розширювати. Деякі мови, такі як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Java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C#</a:t>
            </a:r>
            <a:r>
              <a:rPr lang="en-US" sz="1800" dirty="0"/>
              <a:t>, </a:t>
            </a:r>
            <a:r>
              <a:rPr lang="uk-UA" sz="1800" dirty="0"/>
              <a:t>навіть додали в свій синтаксис ключове слово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en-US" sz="1800" dirty="0"/>
              <a:t>, </a:t>
            </a:r>
            <a:r>
              <a:rPr lang="uk-UA" sz="1800" dirty="0"/>
              <a:t>яке дозволяє програмістам напряму визначати </a:t>
            </a:r>
            <a:r>
              <a:rPr lang="uk-UA" sz="1800" dirty="0" err="1"/>
              <a:t>інтерфейсний</a:t>
            </a:r>
            <a:r>
              <a:rPr lang="uk-UA" sz="1800" dirty="0"/>
              <a:t> клас, не вказуючи явно, що всі методи є абстрактними.</a:t>
            </a:r>
          </a:p>
        </p:txBody>
      </p:sp>
    </p:spTree>
    <p:extLst>
      <p:ext uri="{BB962C8B-B14F-4D97-AF65-F5344CB8AC3E}">
        <p14:creationId xmlns:p14="http://schemas.microsoft.com/office/powerpoint/2010/main" val="34437054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600" b="1" dirty="0" err="1"/>
              <a:t>Чисті</a:t>
            </a:r>
            <a:r>
              <a:rPr lang="ru-RU" sz="3600" b="1" dirty="0"/>
              <a:t> </a:t>
            </a:r>
            <a:r>
              <a:rPr lang="ru-RU" sz="3600" b="1" dirty="0" err="1"/>
              <a:t>віртуальні</a:t>
            </a:r>
            <a:r>
              <a:rPr lang="ru-RU" sz="3600" b="1" dirty="0"/>
              <a:t> </a:t>
            </a:r>
            <a:r>
              <a:rPr lang="ru-RU" sz="3600" b="1" dirty="0" err="1"/>
              <a:t>функції</a:t>
            </a:r>
            <a:r>
              <a:rPr lang="ru-RU" sz="3600" b="1" dirty="0"/>
              <a:t> і </a:t>
            </a:r>
            <a:r>
              <a:rPr lang="ru-RU" sz="3600" b="1" dirty="0" err="1"/>
              <a:t>віртуальна</a:t>
            </a:r>
            <a:r>
              <a:rPr lang="ru-RU" sz="3600" b="1" dirty="0"/>
              <a:t> </a:t>
            </a:r>
            <a:r>
              <a:rPr lang="ru-RU" sz="3600" b="1" dirty="0" err="1"/>
              <a:t>таблиця</a:t>
            </a:r>
            <a:endParaRPr lang="uk-UA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Абстрактні класи мають віртуальні таблиці</a:t>
            </a:r>
            <a:r>
              <a:rPr lang="uk-UA" sz="1800" dirty="0"/>
              <a:t>, які можуть використовуватися, якщо у вас є вказівник або посилання на абстрактний клас. </a:t>
            </a:r>
            <a:r>
              <a:rPr lang="uk-UA" sz="1800" b="1" dirty="0">
                <a:highlight>
                  <a:srgbClr val="00FFFF"/>
                </a:highlight>
              </a:rPr>
              <a:t>Запис чистої віртуальної функції в віртуальній таблиці зазвичай містить або нульовий вказівник</a:t>
            </a:r>
            <a:r>
              <a:rPr lang="uk-UA" sz="1800" dirty="0"/>
              <a:t>, </a:t>
            </a:r>
            <a:r>
              <a:rPr lang="uk-UA" sz="1800" b="1" dirty="0">
                <a:highlight>
                  <a:srgbClr val="FFFF00"/>
                </a:highlight>
              </a:rPr>
              <a:t>або вказує на загальну функцію</a:t>
            </a:r>
            <a:r>
              <a:rPr lang="uk-UA" sz="1800" dirty="0"/>
              <a:t>, яка виводить помилку (іноді ця функція називається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__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purecall</a:t>
            </a:r>
            <a:r>
              <a:rPr lang="en-US" sz="1800" dirty="0"/>
              <a:t>), </a:t>
            </a:r>
            <a:r>
              <a:rPr lang="uk-UA" sz="1800" dirty="0"/>
              <a:t>якщо не було виявлено </a:t>
            </a:r>
            <a:r>
              <a:rPr lang="uk-UA" sz="1800" dirty="0" err="1"/>
              <a:t>перевизначення</a:t>
            </a:r>
            <a:r>
              <a:rPr lang="uk-UA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12353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Завдання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/>
              <a:t>Чим </a:t>
            </a:r>
            <a:r>
              <a:rPr lang="ru-RU" sz="1800" b="1" dirty="0" err="1"/>
              <a:t>відрізняється</a:t>
            </a:r>
            <a:r>
              <a:rPr lang="ru-RU" sz="1800" b="1" dirty="0"/>
              <a:t> </a:t>
            </a:r>
            <a:r>
              <a:rPr lang="ru-RU" sz="1800" b="1" dirty="0" err="1"/>
              <a:t>абстрактний</a:t>
            </a:r>
            <a:r>
              <a:rPr lang="ru-RU" sz="1800" b="1" dirty="0"/>
              <a:t> </a:t>
            </a:r>
            <a:r>
              <a:rPr lang="ru-RU" sz="1800" b="1" dirty="0" err="1"/>
              <a:t>клас</a:t>
            </a:r>
            <a:r>
              <a:rPr lang="ru-RU" sz="1800" b="1" dirty="0"/>
              <a:t> </a:t>
            </a:r>
            <a:r>
              <a:rPr lang="ru-RU" sz="1800" b="1" dirty="0" err="1"/>
              <a:t>від</a:t>
            </a:r>
            <a:r>
              <a:rPr lang="ru-RU" sz="1800" b="1" dirty="0"/>
              <a:t> </a:t>
            </a:r>
            <a:r>
              <a:rPr lang="ru-RU" sz="1800" b="1" dirty="0" err="1"/>
              <a:t>інтерфейсу</a:t>
            </a:r>
            <a:r>
              <a:rPr lang="ru-RU" sz="1800" b="1" dirty="0"/>
              <a:t> в </a:t>
            </a:r>
            <a:r>
              <a:rPr lang="ru-RU" sz="1800" b="1" dirty="0" err="1"/>
              <a:t>мові</a:t>
            </a:r>
            <a:r>
              <a:rPr lang="ru-RU" sz="1800" b="1" dirty="0"/>
              <a:t> C++?</a:t>
            </a:r>
            <a:endParaRPr lang="uk-UA" sz="1800" b="1" dirty="0"/>
          </a:p>
        </p:txBody>
      </p:sp>
    </p:spTree>
    <p:extLst>
      <p:ext uri="{BB962C8B-B14F-4D97-AF65-F5344CB8AC3E}">
        <p14:creationId xmlns:p14="http://schemas.microsoft.com/office/powerpoint/2010/main" val="28297075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Абстрактний клас може мати поля і має як мінімум одну чисту віртуальну функцію</a:t>
            </a:r>
            <a:r>
              <a:rPr lang="uk-UA" sz="1800" dirty="0"/>
              <a:t>, </a:t>
            </a:r>
            <a:r>
              <a:rPr lang="uk-UA" sz="1800" b="1" dirty="0">
                <a:highlight>
                  <a:srgbClr val="00FFFF"/>
                </a:highlight>
              </a:rPr>
              <a:t>в той час як інтерфейс не має полів, і всі його методи повинні бути чистими віртуальними функціями</a:t>
            </a:r>
            <a:r>
              <a:rPr lang="uk-UA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39723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Віртуальний базовий клас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На </a:t>
            </a:r>
            <a:r>
              <a:rPr lang="ru-RU" sz="1800" dirty="0" err="1"/>
              <a:t>уроці</a:t>
            </a:r>
            <a:r>
              <a:rPr lang="ru-RU" sz="1800" dirty="0"/>
              <a:t> про </a:t>
            </a:r>
            <a:r>
              <a:rPr lang="ru-RU" sz="1800" b="1" dirty="0" err="1"/>
              <a:t>множинне</a:t>
            </a:r>
            <a:r>
              <a:rPr lang="ru-RU" sz="1800" b="1" dirty="0"/>
              <a:t> </a:t>
            </a:r>
            <a:r>
              <a:rPr lang="ru-RU" sz="1800" b="1" dirty="0" err="1"/>
              <a:t>спадкування</a:t>
            </a:r>
            <a:r>
              <a:rPr lang="ru-RU" sz="1800" dirty="0"/>
              <a:t> ми говорили про проблему «</a:t>
            </a:r>
            <a:r>
              <a:rPr lang="ru-RU" sz="1800" b="1" dirty="0"/>
              <a:t>алмаз </a:t>
            </a:r>
            <a:r>
              <a:rPr lang="ru-RU" sz="1800" b="1" dirty="0" err="1"/>
              <a:t>смерті</a:t>
            </a:r>
            <a:r>
              <a:rPr lang="ru-RU" sz="1800" dirty="0"/>
              <a:t>». На </a:t>
            </a:r>
            <a:r>
              <a:rPr lang="ru-RU" sz="1800" dirty="0" err="1"/>
              <a:t>цьому</a:t>
            </a:r>
            <a:r>
              <a:rPr lang="ru-RU" sz="1800" dirty="0"/>
              <a:t> </a:t>
            </a:r>
            <a:r>
              <a:rPr lang="ru-RU" sz="1800" dirty="0" err="1"/>
              <a:t>уроці</a:t>
            </a:r>
            <a:r>
              <a:rPr lang="ru-RU" sz="1800" dirty="0"/>
              <a:t> </a:t>
            </a:r>
            <a:r>
              <a:rPr lang="ru-RU" sz="1800" b="1" dirty="0"/>
              <a:t>ми </a:t>
            </a:r>
            <a:r>
              <a:rPr lang="ru-RU" sz="1800" b="1" dirty="0" err="1"/>
              <a:t>продовжимо</a:t>
            </a:r>
            <a:r>
              <a:rPr lang="ru-RU" sz="1800" b="1" dirty="0"/>
              <a:t> </a:t>
            </a:r>
            <a:r>
              <a:rPr lang="ru-RU" sz="1800" b="1" dirty="0" err="1"/>
              <a:t>цю</a:t>
            </a:r>
            <a:r>
              <a:rPr lang="ru-RU" sz="1800" b="1" dirty="0"/>
              <a:t> тему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Код з того ж уроку, </a:t>
            </a:r>
            <a:r>
              <a:rPr lang="ru-RU" sz="1800" dirty="0" err="1"/>
              <a:t>який</a:t>
            </a:r>
            <a:r>
              <a:rPr lang="ru-RU" sz="1800" dirty="0"/>
              <a:t> </a:t>
            </a:r>
            <a:r>
              <a:rPr lang="ru-RU" sz="1800" dirty="0" err="1"/>
              <a:t>ілюструє</a:t>
            </a:r>
            <a:r>
              <a:rPr lang="ru-RU" sz="1800" dirty="0"/>
              <a:t> “алмаз </a:t>
            </a:r>
            <a:r>
              <a:rPr lang="ru-RU" sz="1800" dirty="0" err="1"/>
              <a:t>смерті</a:t>
            </a:r>
            <a:r>
              <a:rPr lang="ru-RU" sz="1800" dirty="0"/>
              <a:t>” (ми додали </a:t>
            </a:r>
            <a:r>
              <a:rPr lang="ru-RU" sz="1800" dirty="0" err="1"/>
              <a:t>ще</a:t>
            </a:r>
            <a:r>
              <a:rPr lang="ru-RU" sz="1800" dirty="0"/>
              <a:t> </a:t>
            </a:r>
            <a:r>
              <a:rPr lang="ru-RU" sz="1800" dirty="0" err="1"/>
              <a:t>конструктори</a:t>
            </a:r>
            <a:r>
              <a:rPr lang="ru-RU" sz="1800" dirty="0"/>
              <a:t>):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17930642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2100</TotalTime>
  <Words>8941</Words>
  <Application>Microsoft Office PowerPoint</Application>
  <PresentationFormat>Широкий екран</PresentationFormat>
  <Paragraphs>577</Paragraphs>
  <Slides>144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144</vt:i4>
      </vt:variant>
    </vt:vector>
  </HeadingPairs>
  <TitlesOfParts>
    <vt:vector size="150" baseType="lpstr">
      <vt:lpstr>Arial</vt:lpstr>
      <vt:lpstr>Calibri</vt:lpstr>
      <vt:lpstr>Consolas</vt:lpstr>
      <vt:lpstr>Open Sans</vt:lpstr>
      <vt:lpstr>Tahoma</vt:lpstr>
      <vt:lpstr>Тема Office</vt:lpstr>
      <vt:lpstr>Віртуальні методи</vt:lpstr>
      <vt:lpstr>Вказівники, Посилання і Наслідування</vt:lpstr>
      <vt:lpstr>Вказівники, посилання і дочірні класи</vt:lpstr>
      <vt:lpstr>Вказівники, посилання і дочірні класи</vt:lpstr>
      <vt:lpstr>Вказівники, посилання і дочірні класи</vt:lpstr>
      <vt:lpstr>Вказівники, посилання і дочірні класи</vt:lpstr>
      <vt:lpstr>Вказівники, посилання і дочірні класи</vt:lpstr>
      <vt:lpstr>Вказівники, посилання і дочірні класи</vt:lpstr>
      <vt:lpstr>Вказівники, посилання і батьківські класи</vt:lpstr>
      <vt:lpstr>Вказівники, посилання і батьківські класи</vt:lpstr>
      <vt:lpstr>Вказівники, посилання і батьківські класи</vt:lpstr>
      <vt:lpstr>Вказівники, посилання і батьківські класи</vt:lpstr>
      <vt:lpstr>Вказівники, посилання і батьківські класи</vt:lpstr>
      <vt:lpstr>Віртуальні функції і Поліморфізм</vt:lpstr>
      <vt:lpstr>Віртуальні функції і Поліморфізм</vt:lpstr>
      <vt:lpstr>Віртуальні функції і Поліморфізм</vt:lpstr>
      <vt:lpstr>Віртуальні функції і Поліморфізм</vt:lpstr>
      <vt:lpstr>_</vt:lpstr>
      <vt:lpstr>_</vt:lpstr>
      <vt:lpstr>_</vt:lpstr>
      <vt:lpstr>_</vt:lpstr>
      <vt:lpstr>_</vt:lpstr>
      <vt:lpstr>_</vt:lpstr>
      <vt:lpstr>Використання ключового слова virtual</vt:lpstr>
      <vt:lpstr>Типи повернення віртуальних функцій</vt:lpstr>
      <vt:lpstr>Не викликайте віртуальні функції в тілі конструкторів або деструкторів</vt:lpstr>
      <vt:lpstr>Не викликайте віртуальні функції в тілі конструкторів або деструкторів</vt:lpstr>
      <vt:lpstr>Недолік віртуальних функцій</vt:lpstr>
      <vt:lpstr>Завдання</vt:lpstr>
      <vt:lpstr>_</vt:lpstr>
      <vt:lpstr>Завдання №2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Модифікатори override і final</vt:lpstr>
      <vt:lpstr>Модифікатор override</vt:lpstr>
      <vt:lpstr>Модифікатори override і final</vt:lpstr>
      <vt:lpstr>_</vt:lpstr>
      <vt:lpstr>_</vt:lpstr>
      <vt:lpstr>Модифікатор final</vt:lpstr>
      <vt:lpstr>Модифікатор final</vt:lpstr>
      <vt:lpstr>_</vt:lpstr>
      <vt:lpstr>Коваріантний тип повернення</vt:lpstr>
      <vt:lpstr>_</vt:lpstr>
      <vt:lpstr>_</vt:lpstr>
      <vt:lpstr>Віртуальні деструктори і Віртуальне присвоювання</vt:lpstr>
      <vt:lpstr>Віртуальні деструктори і Віртуальне присвоювання</vt:lpstr>
      <vt:lpstr>Віртуальні деструктори і Віртуальне присвоювання</vt:lpstr>
      <vt:lpstr>Віртуальне присвоювання</vt:lpstr>
      <vt:lpstr>Ігнорування віртуальних функцій</vt:lpstr>
      <vt:lpstr>_</vt:lpstr>
      <vt:lpstr>Раннє і Пізнє зв’язування</vt:lpstr>
      <vt:lpstr>Раннє зв’язування</vt:lpstr>
      <vt:lpstr>_</vt:lpstr>
      <vt:lpstr>_</vt:lpstr>
      <vt:lpstr>Пізнє зв’язування</vt:lpstr>
      <vt:lpstr>Пізнє зв’язування</vt:lpstr>
      <vt:lpstr>_</vt:lpstr>
      <vt:lpstr>_</vt:lpstr>
      <vt:lpstr>Віртуальні таблиці</vt:lpstr>
      <vt:lpstr>Віртуальні таблиці</vt:lpstr>
      <vt:lpstr>_</vt:lpstr>
      <vt:lpstr>_</vt:lpstr>
      <vt:lpstr>Як заповнюються віртуальні таблиці?</vt:lpstr>
      <vt:lpstr>Як заповнюються віртуальні таблиці?</vt:lpstr>
      <vt:lpstr>Як заповнюються віртуальні таблиці?</vt:lpstr>
      <vt:lpstr>Як заповнюються віртуальні таблиці?</vt:lpstr>
      <vt:lpstr>Як заповнюються віртуальні таблиці?</vt:lpstr>
      <vt:lpstr>Як заповнюються віртуальні таблиці?</vt:lpstr>
      <vt:lpstr>Як заповнюються віртуальні таблиці?</vt:lpstr>
      <vt:lpstr>Висновки</vt:lpstr>
      <vt:lpstr>Абстрактні функції і класи</vt:lpstr>
      <vt:lpstr>Абстрактні функції і класи</vt:lpstr>
      <vt:lpstr>Абстрактні функції і класи</vt:lpstr>
      <vt:lpstr>Приклад чистої віртуальної функції</vt:lpstr>
      <vt:lpstr>Приклад чистої віртуальної функції</vt:lpstr>
      <vt:lpstr>Приклад чистої віртуальної функції</vt:lpstr>
      <vt:lpstr>Приклад чистої віртуальної функції</vt:lpstr>
      <vt:lpstr>Приклад чистої віртуальної функції</vt:lpstr>
      <vt:lpstr>Приклад чистої віртуальної функції</vt:lpstr>
      <vt:lpstr>Чисті віртуальні функції з визначеннями</vt:lpstr>
      <vt:lpstr>Чисті віртуальні функції з визначеннями</vt:lpstr>
      <vt:lpstr>_</vt:lpstr>
      <vt:lpstr>Інтерфейси</vt:lpstr>
      <vt:lpstr>_</vt:lpstr>
      <vt:lpstr>Інтерфейси</vt:lpstr>
      <vt:lpstr>Інтерфейси</vt:lpstr>
      <vt:lpstr>Інтерфейси</vt:lpstr>
      <vt:lpstr>Інтерфейси</vt:lpstr>
      <vt:lpstr>Чисті віртуальні функції і віртуальна таблиця</vt:lpstr>
      <vt:lpstr>Завдання</vt:lpstr>
      <vt:lpstr>_</vt:lpstr>
      <vt:lpstr>Віртуальний базовий клас</vt:lpstr>
      <vt:lpstr>_</vt:lpstr>
      <vt:lpstr>_</vt:lpstr>
      <vt:lpstr>_</vt:lpstr>
      <vt:lpstr>Віртуальні базові класи</vt:lpstr>
      <vt:lpstr>Віртуальні базові класи</vt:lpstr>
      <vt:lpstr>_</vt:lpstr>
      <vt:lpstr>_</vt:lpstr>
      <vt:lpstr>_</vt:lpstr>
      <vt:lpstr>Обрізка об’єктів</vt:lpstr>
      <vt:lpstr>Обрізка об’єктів</vt:lpstr>
      <vt:lpstr>Обрізка об’єктів і функції</vt:lpstr>
      <vt:lpstr>Обрізка об’єктів і функції</vt:lpstr>
      <vt:lpstr>_</vt:lpstr>
      <vt:lpstr>Обрізка векторів</vt:lpstr>
      <vt:lpstr>_</vt:lpstr>
      <vt:lpstr>_</vt:lpstr>
      <vt:lpstr>_</vt:lpstr>
      <vt:lpstr>_</vt:lpstr>
      <vt:lpstr>Висновки</vt:lpstr>
      <vt:lpstr>Навіщо потрібен dynamic_cast?</vt:lpstr>
      <vt:lpstr>Навіщо потрібен dynamic_cast?</vt:lpstr>
      <vt:lpstr>Оператор dynamic_cast</vt:lpstr>
      <vt:lpstr>Неможливість конвертації через dynamic_cast</vt:lpstr>
      <vt:lpstr>Неможливість конвертації через dynamic_cast</vt:lpstr>
      <vt:lpstr>Неможливість конвертації через dynamic_cast</vt:lpstr>
      <vt:lpstr>Понижуюче приведення і оператор static_cast</vt:lpstr>
      <vt:lpstr>_</vt:lpstr>
      <vt:lpstr>_</vt:lpstr>
      <vt:lpstr>Оператор dynamic_cast і Посилання</vt:lpstr>
      <vt:lpstr>_</vt:lpstr>
      <vt:lpstr>_</vt:lpstr>
      <vt:lpstr>Оператор dynamic_cast vs. Оператор static_cast</vt:lpstr>
      <vt:lpstr>Понижуюче приведення vs. Віртуальні функції</vt:lpstr>
      <vt:lpstr>Вивід об’єктів класів через оператор виводу</vt:lpstr>
      <vt:lpstr>Проблема з перевизначенням operator&lt;&lt;</vt:lpstr>
      <vt:lpstr>Почнемо зі звичайного перевантаження оператора виводу &lt;&lt;:</vt:lpstr>
      <vt:lpstr>Тепер замінимо функцію main() на наступну:</vt:lpstr>
      <vt:lpstr>Чи можемо ми зробити operator&lt;&lt; віртуальним?</vt:lpstr>
      <vt:lpstr>Рішення</vt:lpstr>
      <vt:lpstr>_</vt:lpstr>
      <vt:lpstr>Рішення</vt:lpstr>
      <vt:lpstr>Рішення</vt:lpstr>
      <vt:lpstr>_</vt:lpstr>
      <vt:lpstr>_</vt:lpstr>
      <vt:lpstr>_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Введення в вебдизайн</dc:title>
  <dc:creator>Alexander</dc:creator>
  <cp:lastModifiedBy>Alexander Vereshchagin</cp:lastModifiedBy>
  <cp:revision>149</cp:revision>
  <dcterms:created xsi:type="dcterms:W3CDTF">2021-08-19T17:51:13Z</dcterms:created>
  <dcterms:modified xsi:type="dcterms:W3CDTF">2024-04-14T20:40:15Z</dcterms:modified>
</cp:coreProperties>
</file>